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s-V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33"/>
    <a:srgbClr val="CCE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34" autoAdjust="0"/>
    <p:restoredTop sz="94660"/>
  </p:normalViewPr>
  <p:slideViewPr>
    <p:cSldViewPr>
      <p:cViewPr varScale="1">
        <p:scale>
          <a:sx n="74" d="100"/>
          <a:sy n="74" d="100"/>
        </p:scale>
        <p:origin x="-10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VE"/>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VE"/>
          </a:p>
        </p:txBody>
      </p:sp>
      <p:sp>
        <p:nvSpPr>
          <p:cNvPr id="4" name="3 Marcador de fecha"/>
          <p:cNvSpPr>
            <a:spLocks noGrp="1"/>
          </p:cNvSpPr>
          <p:nvPr>
            <p:ph type="dt" sz="half" idx="10"/>
          </p:nvPr>
        </p:nvSpPr>
        <p:spPr/>
        <p:txBody>
          <a:bodyPr/>
          <a:lstStyle>
            <a:lvl1pPr>
              <a:defRPr/>
            </a:lvl1pPr>
          </a:lstStyle>
          <a:p>
            <a:pPr>
              <a:defRPr/>
            </a:pPr>
            <a:fld id="{EBB321AB-A453-4065-9353-F955386F1874}" type="datetimeFigureOut">
              <a:rPr lang="es-VE"/>
              <a:pPr>
                <a:defRPr/>
              </a:pPr>
              <a:t>01/03/2010</a:t>
            </a:fld>
            <a:endParaRPr lang="es-VE"/>
          </a:p>
        </p:txBody>
      </p:sp>
      <p:sp>
        <p:nvSpPr>
          <p:cNvPr id="5" name="4 Marcador de pie de página"/>
          <p:cNvSpPr>
            <a:spLocks noGrp="1"/>
          </p:cNvSpPr>
          <p:nvPr>
            <p:ph type="ftr" sz="quarter" idx="11"/>
          </p:nvPr>
        </p:nvSpPr>
        <p:spPr/>
        <p:txBody>
          <a:bodyPr/>
          <a:lstStyle>
            <a:lvl1pPr>
              <a:defRPr/>
            </a:lvl1pPr>
          </a:lstStyle>
          <a:p>
            <a:pPr>
              <a:defRPr/>
            </a:pPr>
            <a:endParaRPr lang="es-VE"/>
          </a:p>
        </p:txBody>
      </p:sp>
      <p:sp>
        <p:nvSpPr>
          <p:cNvPr id="6" name="5 Marcador de número de diapositiva"/>
          <p:cNvSpPr>
            <a:spLocks noGrp="1"/>
          </p:cNvSpPr>
          <p:nvPr>
            <p:ph type="sldNum" sz="quarter" idx="12"/>
          </p:nvPr>
        </p:nvSpPr>
        <p:spPr/>
        <p:txBody>
          <a:bodyPr/>
          <a:lstStyle>
            <a:lvl1pPr>
              <a:defRPr/>
            </a:lvl1pPr>
          </a:lstStyle>
          <a:p>
            <a:pPr>
              <a:defRPr/>
            </a:pPr>
            <a:fld id="{2FF806C4-8668-474A-B241-376FB63C946A}" type="slidenum">
              <a:rPr lang="es-VE"/>
              <a:pPr>
                <a:defRPr/>
              </a:pPr>
              <a:t>‹Nº›</a:t>
            </a:fld>
            <a:endParaRPr lang="es-V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lvl1pPr>
              <a:defRPr/>
            </a:lvl1pPr>
          </a:lstStyle>
          <a:p>
            <a:pPr>
              <a:defRPr/>
            </a:pPr>
            <a:fld id="{807742E4-068D-467E-8865-79AAE62995E1}" type="datetimeFigureOut">
              <a:rPr lang="es-VE"/>
              <a:pPr>
                <a:defRPr/>
              </a:pPr>
              <a:t>01/03/2010</a:t>
            </a:fld>
            <a:endParaRPr lang="es-VE"/>
          </a:p>
        </p:txBody>
      </p:sp>
      <p:sp>
        <p:nvSpPr>
          <p:cNvPr id="5" name="4 Marcador de pie de página"/>
          <p:cNvSpPr>
            <a:spLocks noGrp="1"/>
          </p:cNvSpPr>
          <p:nvPr>
            <p:ph type="ftr" sz="quarter" idx="11"/>
          </p:nvPr>
        </p:nvSpPr>
        <p:spPr/>
        <p:txBody>
          <a:bodyPr/>
          <a:lstStyle>
            <a:lvl1pPr>
              <a:defRPr/>
            </a:lvl1pPr>
          </a:lstStyle>
          <a:p>
            <a:pPr>
              <a:defRPr/>
            </a:pPr>
            <a:endParaRPr lang="es-VE"/>
          </a:p>
        </p:txBody>
      </p:sp>
      <p:sp>
        <p:nvSpPr>
          <p:cNvPr id="6" name="5 Marcador de número de diapositiva"/>
          <p:cNvSpPr>
            <a:spLocks noGrp="1"/>
          </p:cNvSpPr>
          <p:nvPr>
            <p:ph type="sldNum" sz="quarter" idx="12"/>
          </p:nvPr>
        </p:nvSpPr>
        <p:spPr/>
        <p:txBody>
          <a:bodyPr/>
          <a:lstStyle>
            <a:lvl1pPr>
              <a:defRPr/>
            </a:lvl1pPr>
          </a:lstStyle>
          <a:p>
            <a:pPr>
              <a:defRPr/>
            </a:pPr>
            <a:fld id="{CB9A6D06-5470-4B44-9240-13D7A18ACB6C}" type="slidenum">
              <a:rPr lang="es-VE"/>
              <a:pPr>
                <a:defRPr/>
              </a:pPr>
              <a:t>‹Nº›</a:t>
            </a:fld>
            <a:endParaRPr lang="es-V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lvl1pPr>
              <a:defRPr/>
            </a:lvl1pPr>
          </a:lstStyle>
          <a:p>
            <a:pPr>
              <a:defRPr/>
            </a:pPr>
            <a:fld id="{D64ED2BA-93AD-4B99-98C9-AE4A2A18934C}" type="datetimeFigureOut">
              <a:rPr lang="es-VE"/>
              <a:pPr>
                <a:defRPr/>
              </a:pPr>
              <a:t>01/03/2010</a:t>
            </a:fld>
            <a:endParaRPr lang="es-VE"/>
          </a:p>
        </p:txBody>
      </p:sp>
      <p:sp>
        <p:nvSpPr>
          <p:cNvPr id="5" name="4 Marcador de pie de página"/>
          <p:cNvSpPr>
            <a:spLocks noGrp="1"/>
          </p:cNvSpPr>
          <p:nvPr>
            <p:ph type="ftr" sz="quarter" idx="11"/>
          </p:nvPr>
        </p:nvSpPr>
        <p:spPr/>
        <p:txBody>
          <a:bodyPr/>
          <a:lstStyle>
            <a:lvl1pPr>
              <a:defRPr/>
            </a:lvl1pPr>
          </a:lstStyle>
          <a:p>
            <a:pPr>
              <a:defRPr/>
            </a:pPr>
            <a:endParaRPr lang="es-VE"/>
          </a:p>
        </p:txBody>
      </p:sp>
      <p:sp>
        <p:nvSpPr>
          <p:cNvPr id="6" name="5 Marcador de número de diapositiva"/>
          <p:cNvSpPr>
            <a:spLocks noGrp="1"/>
          </p:cNvSpPr>
          <p:nvPr>
            <p:ph type="sldNum" sz="quarter" idx="12"/>
          </p:nvPr>
        </p:nvSpPr>
        <p:spPr/>
        <p:txBody>
          <a:bodyPr/>
          <a:lstStyle>
            <a:lvl1pPr>
              <a:defRPr/>
            </a:lvl1pPr>
          </a:lstStyle>
          <a:p>
            <a:pPr>
              <a:defRPr/>
            </a:pPr>
            <a:fld id="{9E2EF442-34B2-4641-8656-B381ACC4F6C6}" type="slidenum">
              <a:rPr lang="es-VE"/>
              <a:pPr>
                <a:defRPr/>
              </a:pPr>
              <a:t>‹Nº›</a:t>
            </a:fld>
            <a:endParaRPr lang="es-V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lvl1pPr>
              <a:defRPr/>
            </a:lvl1pPr>
          </a:lstStyle>
          <a:p>
            <a:pPr>
              <a:defRPr/>
            </a:pPr>
            <a:fld id="{A4E4ED54-B791-4E4F-B2D2-8F6A76AA3787}" type="datetimeFigureOut">
              <a:rPr lang="es-VE"/>
              <a:pPr>
                <a:defRPr/>
              </a:pPr>
              <a:t>01/03/2010</a:t>
            </a:fld>
            <a:endParaRPr lang="es-VE"/>
          </a:p>
        </p:txBody>
      </p:sp>
      <p:sp>
        <p:nvSpPr>
          <p:cNvPr id="5" name="4 Marcador de pie de página"/>
          <p:cNvSpPr>
            <a:spLocks noGrp="1"/>
          </p:cNvSpPr>
          <p:nvPr>
            <p:ph type="ftr" sz="quarter" idx="11"/>
          </p:nvPr>
        </p:nvSpPr>
        <p:spPr/>
        <p:txBody>
          <a:bodyPr/>
          <a:lstStyle>
            <a:lvl1pPr>
              <a:defRPr/>
            </a:lvl1pPr>
          </a:lstStyle>
          <a:p>
            <a:pPr>
              <a:defRPr/>
            </a:pPr>
            <a:endParaRPr lang="es-VE"/>
          </a:p>
        </p:txBody>
      </p:sp>
      <p:sp>
        <p:nvSpPr>
          <p:cNvPr id="6" name="5 Marcador de número de diapositiva"/>
          <p:cNvSpPr>
            <a:spLocks noGrp="1"/>
          </p:cNvSpPr>
          <p:nvPr>
            <p:ph type="sldNum" sz="quarter" idx="12"/>
          </p:nvPr>
        </p:nvSpPr>
        <p:spPr/>
        <p:txBody>
          <a:bodyPr/>
          <a:lstStyle>
            <a:lvl1pPr>
              <a:defRPr/>
            </a:lvl1pPr>
          </a:lstStyle>
          <a:p>
            <a:pPr>
              <a:defRPr/>
            </a:pPr>
            <a:fld id="{87A4D42F-E193-41D8-AF75-3DDBC4493A28}" type="slidenum">
              <a:rPr lang="es-VE"/>
              <a:pPr>
                <a:defRPr/>
              </a:pPr>
              <a:t>‹Nº›</a:t>
            </a:fld>
            <a:endParaRPr lang="es-V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0AA0AC80-92F2-4C82-9268-5BE7BE8A245E}" type="datetimeFigureOut">
              <a:rPr lang="es-VE"/>
              <a:pPr>
                <a:defRPr/>
              </a:pPr>
              <a:t>01/03/2010</a:t>
            </a:fld>
            <a:endParaRPr lang="es-VE"/>
          </a:p>
        </p:txBody>
      </p:sp>
      <p:sp>
        <p:nvSpPr>
          <p:cNvPr id="5" name="4 Marcador de pie de página"/>
          <p:cNvSpPr>
            <a:spLocks noGrp="1"/>
          </p:cNvSpPr>
          <p:nvPr>
            <p:ph type="ftr" sz="quarter" idx="11"/>
          </p:nvPr>
        </p:nvSpPr>
        <p:spPr/>
        <p:txBody>
          <a:bodyPr/>
          <a:lstStyle>
            <a:lvl1pPr>
              <a:defRPr/>
            </a:lvl1pPr>
          </a:lstStyle>
          <a:p>
            <a:pPr>
              <a:defRPr/>
            </a:pPr>
            <a:endParaRPr lang="es-VE"/>
          </a:p>
        </p:txBody>
      </p:sp>
      <p:sp>
        <p:nvSpPr>
          <p:cNvPr id="6" name="5 Marcador de número de diapositiva"/>
          <p:cNvSpPr>
            <a:spLocks noGrp="1"/>
          </p:cNvSpPr>
          <p:nvPr>
            <p:ph type="sldNum" sz="quarter" idx="12"/>
          </p:nvPr>
        </p:nvSpPr>
        <p:spPr/>
        <p:txBody>
          <a:bodyPr/>
          <a:lstStyle>
            <a:lvl1pPr>
              <a:defRPr/>
            </a:lvl1pPr>
          </a:lstStyle>
          <a:p>
            <a:pPr>
              <a:defRPr/>
            </a:pPr>
            <a:fld id="{53F77BF1-26C3-4E2B-AA9D-10297B9B612C}" type="slidenum">
              <a:rPr lang="es-VE"/>
              <a:pPr>
                <a:defRPr/>
              </a:pPr>
              <a:t>‹Nº›</a:t>
            </a:fld>
            <a:endParaRPr lang="es-V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3 Marcador de fecha"/>
          <p:cNvSpPr>
            <a:spLocks noGrp="1"/>
          </p:cNvSpPr>
          <p:nvPr>
            <p:ph type="dt" sz="half" idx="10"/>
          </p:nvPr>
        </p:nvSpPr>
        <p:spPr/>
        <p:txBody>
          <a:bodyPr/>
          <a:lstStyle>
            <a:lvl1pPr>
              <a:defRPr/>
            </a:lvl1pPr>
          </a:lstStyle>
          <a:p>
            <a:pPr>
              <a:defRPr/>
            </a:pPr>
            <a:fld id="{FE158767-9DD1-474C-A67E-01FBA4609120}" type="datetimeFigureOut">
              <a:rPr lang="es-VE"/>
              <a:pPr>
                <a:defRPr/>
              </a:pPr>
              <a:t>01/03/2010</a:t>
            </a:fld>
            <a:endParaRPr lang="es-VE"/>
          </a:p>
        </p:txBody>
      </p:sp>
      <p:sp>
        <p:nvSpPr>
          <p:cNvPr id="6" name="4 Marcador de pie de página"/>
          <p:cNvSpPr>
            <a:spLocks noGrp="1"/>
          </p:cNvSpPr>
          <p:nvPr>
            <p:ph type="ftr" sz="quarter" idx="11"/>
          </p:nvPr>
        </p:nvSpPr>
        <p:spPr/>
        <p:txBody>
          <a:bodyPr/>
          <a:lstStyle>
            <a:lvl1pPr>
              <a:defRPr/>
            </a:lvl1pPr>
          </a:lstStyle>
          <a:p>
            <a:pPr>
              <a:defRPr/>
            </a:pPr>
            <a:endParaRPr lang="es-VE"/>
          </a:p>
        </p:txBody>
      </p:sp>
      <p:sp>
        <p:nvSpPr>
          <p:cNvPr id="7" name="5 Marcador de número de diapositiva"/>
          <p:cNvSpPr>
            <a:spLocks noGrp="1"/>
          </p:cNvSpPr>
          <p:nvPr>
            <p:ph type="sldNum" sz="quarter" idx="12"/>
          </p:nvPr>
        </p:nvSpPr>
        <p:spPr/>
        <p:txBody>
          <a:bodyPr/>
          <a:lstStyle>
            <a:lvl1pPr>
              <a:defRPr/>
            </a:lvl1pPr>
          </a:lstStyle>
          <a:p>
            <a:pPr>
              <a:defRPr/>
            </a:pPr>
            <a:fld id="{2DB2C239-96F8-4A2C-82FC-1CB26214666D}" type="slidenum">
              <a:rPr lang="es-VE"/>
              <a:pPr>
                <a:defRPr/>
              </a:pPr>
              <a:t>‹Nº›</a:t>
            </a:fld>
            <a:endParaRPr lang="es-V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7" name="3 Marcador de fecha"/>
          <p:cNvSpPr>
            <a:spLocks noGrp="1"/>
          </p:cNvSpPr>
          <p:nvPr>
            <p:ph type="dt" sz="half" idx="10"/>
          </p:nvPr>
        </p:nvSpPr>
        <p:spPr/>
        <p:txBody>
          <a:bodyPr/>
          <a:lstStyle>
            <a:lvl1pPr>
              <a:defRPr/>
            </a:lvl1pPr>
          </a:lstStyle>
          <a:p>
            <a:pPr>
              <a:defRPr/>
            </a:pPr>
            <a:fld id="{62A9D86D-6A73-433B-8981-1A8097146539}" type="datetimeFigureOut">
              <a:rPr lang="es-VE"/>
              <a:pPr>
                <a:defRPr/>
              </a:pPr>
              <a:t>01/03/2010</a:t>
            </a:fld>
            <a:endParaRPr lang="es-VE"/>
          </a:p>
        </p:txBody>
      </p:sp>
      <p:sp>
        <p:nvSpPr>
          <p:cNvPr id="8" name="4 Marcador de pie de página"/>
          <p:cNvSpPr>
            <a:spLocks noGrp="1"/>
          </p:cNvSpPr>
          <p:nvPr>
            <p:ph type="ftr" sz="quarter" idx="11"/>
          </p:nvPr>
        </p:nvSpPr>
        <p:spPr/>
        <p:txBody>
          <a:bodyPr/>
          <a:lstStyle>
            <a:lvl1pPr>
              <a:defRPr/>
            </a:lvl1pPr>
          </a:lstStyle>
          <a:p>
            <a:pPr>
              <a:defRPr/>
            </a:pPr>
            <a:endParaRPr lang="es-VE"/>
          </a:p>
        </p:txBody>
      </p:sp>
      <p:sp>
        <p:nvSpPr>
          <p:cNvPr id="9" name="5 Marcador de número de diapositiva"/>
          <p:cNvSpPr>
            <a:spLocks noGrp="1"/>
          </p:cNvSpPr>
          <p:nvPr>
            <p:ph type="sldNum" sz="quarter" idx="12"/>
          </p:nvPr>
        </p:nvSpPr>
        <p:spPr/>
        <p:txBody>
          <a:bodyPr/>
          <a:lstStyle>
            <a:lvl1pPr>
              <a:defRPr/>
            </a:lvl1pPr>
          </a:lstStyle>
          <a:p>
            <a:pPr>
              <a:defRPr/>
            </a:pPr>
            <a:fld id="{BE5D1478-D9C5-4504-AEB4-BA0FF842F2C3}" type="slidenum">
              <a:rPr lang="es-VE"/>
              <a:pPr>
                <a:defRPr/>
              </a:pPr>
              <a:t>‹Nº›</a:t>
            </a:fld>
            <a:endParaRPr lang="es-V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3 Marcador de fecha"/>
          <p:cNvSpPr>
            <a:spLocks noGrp="1"/>
          </p:cNvSpPr>
          <p:nvPr>
            <p:ph type="dt" sz="half" idx="10"/>
          </p:nvPr>
        </p:nvSpPr>
        <p:spPr/>
        <p:txBody>
          <a:bodyPr/>
          <a:lstStyle>
            <a:lvl1pPr>
              <a:defRPr/>
            </a:lvl1pPr>
          </a:lstStyle>
          <a:p>
            <a:pPr>
              <a:defRPr/>
            </a:pPr>
            <a:fld id="{A7335CE4-C51C-4EEC-ACE7-62E02F5DC0EE}" type="datetimeFigureOut">
              <a:rPr lang="es-VE"/>
              <a:pPr>
                <a:defRPr/>
              </a:pPr>
              <a:t>01/03/2010</a:t>
            </a:fld>
            <a:endParaRPr lang="es-VE"/>
          </a:p>
        </p:txBody>
      </p:sp>
      <p:sp>
        <p:nvSpPr>
          <p:cNvPr id="4" name="4 Marcador de pie de página"/>
          <p:cNvSpPr>
            <a:spLocks noGrp="1"/>
          </p:cNvSpPr>
          <p:nvPr>
            <p:ph type="ftr" sz="quarter" idx="11"/>
          </p:nvPr>
        </p:nvSpPr>
        <p:spPr/>
        <p:txBody>
          <a:bodyPr/>
          <a:lstStyle>
            <a:lvl1pPr>
              <a:defRPr/>
            </a:lvl1pPr>
          </a:lstStyle>
          <a:p>
            <a:pPr>
              <a:defRPr/>
            </a:pPr>
            <a:endParaRPr lang="es-VE"/>
          </a:p>
        </p:txBody>
      </p:sp>
      <p:sp>
        <p:nvSpPr>
          <p:cNvPr id="5" name="5 Marcador de número de diapositiva"/>
          <p:cNvSpPr>
            <a:spLocks noGrp="1"/>
          </p:cNvSpPr>
          <p:nvPr>
            <p:ph type="sldNum" sz="quarter" idx="12"/>
          </p:nvPr>
        </p:nvSpPr>
        <p:spPr/>
        <p:txBody>
          <a:bodyPr/>
          <a:lstStyle>
            <a:lvl1pPr>
              <a:defRPr/>
            </a:lvl1pPr>
          </a:lstStyle>
          <a:p>
            <a:pPr>
              <a:defRPr/>
            </a:pPr>
            <a:fld id="{0B7F86DF-5796-4225-AF0E-160F508719DF}" type="slidenum">
              <a:rPr lang="es-VE"/>
              <a:pPr>
                <a:defRPr/>
              </a:pPr>
              <a:t>‹Nº›</a:t>
            </a:fld>
            <a:endParaRPr lang="es-V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266EADF9-106D-4F4D-9770-5D88FF9F734A}" type="datetimeFigureOut">
              <a:rPr lang="es-VE"/>
              <a:pPr>
                <a:defRPr/>
              </a:pPr>
              <a:t>01/03/2010</a:t>
            </a:fld>
            <a:endParaRPr lang="es-VE"/>
          </a:p>
        </p:txBody>
      </p:sp>
      <p:sp>
        <p:nvSpPr>
          <p:cNvPr id="3" name="4 Marcador de pie de página"/>
          <p:cNvSpPr>
            <a:spLocks noGrp="1"/>
          </p:cNvSpPr>
          <p:nvPr>
            <p:ph type="ftr" sz="quarter" idx="11"/>
          </p:nvPr>
        </p:nvSpPr>
        <p:spPr/>
        <p:txBody>
          <a:bodyPr/>
          <a:lstStyle>
            <a:lvl1pPr>
              <a:defRPr/>
            </a:lvl1pPr>
          </a:lstStyle>
          <a:p>
            <a:pPr>
              <a:defRPr/>
            </a:pPr>
            <a:endParaRPr lang="es-VE"/>
          </a:p>
        </p:txBody>
      </p:sp>
      <p:sp>
        <p:nvSpPr>
          <p:cNvPr id="4" name="5 Marcador de número de diapositiva"/>
          <p:cNvSpPr>
            <a:spLocks noGrp="1"/>
          </p:cNvSpPr>
          <p:nvPr>
            <p:ph type="sldNum" sz="quarter" idx="12"/>
          </p:nvPr>
        </p:nvSpPr>
        <p:spPr/>
        <p:txBody>
          <a:bodyPr/>
          <a:lstStyle>
            <a:lvl1pPr>
              <a:defRPr/>
            </a:lvl1pPr>
          </a:lstStyle>
          <a:p>
            <a:pPr>
              <a:defRPr/>
            </a:pPr>
            <a:fld id="{BE7BECDE-3638-4AF4-BB76-9504B9561FF2}" type="slidenum">
              <a:rPr lang="es-VE"/>
              <a:pPr>
                <a:defRPr/>
              </a:pPr>
              <a:t>‹Nº›</a:t>
            </a:fld>
            <a:endParaRPr lang="es-V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V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4858BBA2-8324-4446-A6F5-F5A26ABE95EC}" type="datetimeFigureOut">
              <a:rPr lang="es-VE"/>
              <a:pPr>
                <a:defRPr/>
              </a:pPr>
              <a:t>01/03/2010</a:t>
            </a:fld>
            <a:endParaRPr lang="es-VE"/>
          </a:p>
        </p:txBody>
      </p:sp>
      <p:sp>
        <p:nvSpPr>
          <p:cNvPr id="6" name="4 Marcador de pie de página"/>
          <p:cNvSpPr>
            <a:spLocks noGrp="1"/>
          </p:cNvSpPr>
          <p:nvPr>
            <p:ph type="ftr" sz="quarter" idx="11"/>
          </p:nvPr>
        </p:nvSpPr>
        <p:spPr/>
        <p:txBody>
          <a:bodyPr/>
          <a:lstStyle>
            <a:lvl1pPr>
              <a:defRPr/>
            </a:lvl1pPr>
          </a:lstStyle>
          <a:p>
            <a:pPr>
              <a:defRPr/>
            </a:pPr>
            <a:endParaRPr lang="es-VE"/>
          </a:p>
        </p:txBody>
      </p:sp>
      <p:sp>
        <p:nvSpPr>
          <p:cNvPr id="7" name="5 Marcador de número de diapositiva"/>
          <p:cNvSpPr>
            <a:spLocks noGrp="1"/>
          </p:cNvSpPr>
          <p:nvPr>
            <p:ph type="sldNum" sz="quarter" idx="12"/>
          </p:nvPr>
        </p:nvSpPr>
        <p:spPr/>
        <p:txBody>
          <a:bodyPr/>
          <a:lstStyle>
            <a:lvl1pPr>
              <a:defRPr/>
            </a:lvl1pPr>
          </a:lstStyle>
          <a:p>
            <a:pPr>
              <a:defRPr/>
            </a:pPr>
            <a:fld id="{2F718F0E-E139-4A8A-91EE-967EF16506F4}" type="slidenum">
              <a:rPr lang="es-VE"/>
              <a:pPr>
                <a:defRPr/>
              </a:pPr>
              <a:t>‹Nº›</a:t>
            </a:fld>
            <a:endParaRPr lang="es-V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VE"/>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VE"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38E8A780-00EE-40D0-ADC4-ABA4356DD39A}" type="datetimeFigureOut">
              <a:rPr lang="es-VE"/>
              <a:pPr>
                <a:defRPr/>
              </a:pPr>
              <a:t>01/03/2010</a:t>
            </a:fld>
            <a:endParaRPr lang="es-VE"/>
          </a:p>
        </p:txBody>
      </p:sp>
      <p:sp>
        <p:nvSpPr>
          <p:cNvPr id="6" name="4 Marcador de pie de página"/>
          <p:cNvSpPr>
            <a:spLocks noGrp="1"/>
          </p:cNvSpPr>
          <p:nvPr>
            <p:ph type="ftr" sz="quarter" idx="11"/>
          </p:nvPr>
        </p:nvSpPr>
        <p:spPr/>
        <p:txBody>
          <a:bodyPr/>
          <a:lstStyle>
            <a:lvl1pPr>
              <a:defRPr/>
            </a:lvl1pPr>
          </a:lstStyle>
          <a:p>
            <a:pPr>
              <a:defRPr/>
            </a:pPr>
            <a:endParaRPr lang="es-VE"/>
          </a:p>
        </p:txBody>
      </p:sp>
      <p:sp>
        <p:nvSpPr>
          <p:cNvPr id="7" name="5 Marcador de número de diapositiva"/>
          <p:cNvSpPr>
            <a:spLocks noGrp="1"/>
          </p:cNvSpPr>
          <p:nvPr>
            <p:ph type="sldNum" sz="quarter" idx="12"/>
          </p:nvPr>
        </p:nvSpPr>
        <p:spPr/>
        <p:txBody>
          <a:bodyPr/>
          <a:lstStyle>
            <a:lvl1pPr>
              <a:defRPr/>
            </a:lvl1pPr>
          </a:lstStyle>
          <a:p>
            <a:pPr>
              <a:defRPr/>
            </a:pPr>
            <a:fld id="{5A1818E2-901C-44FE-80EA-548C7C2591B9}" type="slidenum">
              <a:rPr lang="es-VE"/>
              <a:pPr>
                <a:defRPr/>
              </a:pPr>
              <a:t>‹Nº›</a:t>
            </a:fld>
            <a:endParaRPr lang="es-V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VE"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E00662C-786C-4153-BF1E-9B584AEC35D0}" type="datetimeFigureOut">
              <a:rPr lang="es-VE"/>
              <a:pPr>
                <a:defRPr/>
              </a:pPr>
              <a:t>01/03/2010</a:t>
            </a:fld>
            <a:endParaRPr lang="es-VE"/>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VE"/>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8AA269DF-FE85-4E4D-9A87-569065D57915}" type="slidenum">
              <a:rPr lang="es-VE"/>
              <a:pPr>
                <a:defRPr/>
              </a:pPr>
              <a:t>‹Nº›</a:t>
            </a:fld>
            <a:endParaRPr lang="es-V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wmf"/><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2" descr="C:\Users\Valmore Lugo\Desktop\WaterfrontPromenade_tcm3-6628%5B1%5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3314" name="4 CuadroTexto"/>
          <p:cNvSpPr txBox="1">
            <a:spLocks noChangeArrowheads="1"/>
          </p:cNvSpPr>
          <p:nvPr/>
        </p:nvSpPr>
        <p:spPr bwMode="auto">
          <a:xfrm>
            <a:off x="6059488" y="5286375"/>
            <a:ext cx="3055937" cy="1190625"/>
          </a:xfrm>
          <a:prstGeom prst="rect">
            <a:avLst/>
          </a:prstGeom>
          <a:noFill/>
          <a:ln w="9525">
            <a:noFill/>
            <a:miter lim="800000"/>
            <a:headEnd/>
            <a:tailEnd/>
          </a:ln>
        </p:spPr>
        <p:txBody>
          <a:bodyPr wrap="none">
            <a:spAutoFit/>
          </a:bodyPr>
          <a:lstStyle/>
          <a:p>
            <a:r>
              <a:rPr lang="es-VE" b="1">
                <a:solidFill>
                  <a:srgbClr val="990033"/>
                </a:solidFill>
                <a:latin typeface="Comic Sans MS" pitchFamily="66" charset="0"/>
              </a:rPr>
              <a:t>GROUP MEMBERS:</a:t>
            </a:r>
          </a:p>
          <a:p>
            <a:r>
              <a:rPr lang="es-VE" b="1">
                <a:solidFill>
                  <a:srgbClr val="990033"/>
                </a:solidFill>
                <a:latin typeface="Comic Sans MS" pitchFamily="66" charset="0"/>
              </a:rPr>
              <a:t>Ramos Ivett #08-11319</a:t>
            </a:r>
          </a:p>
          <a:p>
            <a:r>
              <a:rPr lang="es-VE" b="1">
                <a:solidFill>
                  <a:srgbClr val="990033"/>
                </a:solidFill>
                <a:latin typeface="Comic Sans MS" pitchFamily="66" charset="0"/>
              </a:rPr>
              <a:t>Lugo Valmore #08-10649</a:t>
            </a:r>
          </a:p>
          <a:p>
            <a:endParaRPr lang="es-VE">
              <a:solidFill>
                <a:srgbClr val="990033"/>
              </a:solidFill>
              <a:latin typeface="Calibri" pitchFamily="34" charset="0"/>
            </a:endParaRPr>
          </a:p>
        </p:txBody>
      </p:sp>
      <p:sp>
        <p:nvSpPr>
          <p:cNvPr id="13315" name="WordArt 5"/>
          <p:cNvSpPr>
            <a:spLocks noChangeArrowheads="1" noChangeShapeType="1" noTextEdit="1"/>
          </p:cNvSpPr>
          <p:nvPr/>
        </p:nvSpPr>
        <p:spPr bwMode="auto">
          <a:xfrm>
            <a:off x="1116013" y="692150"/>
            <a:ext cx="6543675" cy="962025"/>
          </a:xfrm>
          <a:prstGeom prst="rect">
            <a:avLst/>
          </a:prstGeom>
        </p:spPr>
        <p:txBody>
          <a:bodyPr wrap="none" fromWordArt="1">
            <a:prstTxWarp prst="textPlain">
              <a:avLst>
                <a:gd name="adj" fmla="val 50000"/>
              </a:avLst>
            </a:prstTxWarp>
          </a:bodyPr>
          <a:lstStyle/>
          <a:p>
            <a:pPr algn="ctr"/>
            <a:r>
              <a:rPr lang="en-US" sz="5400" kern="10">
                <a:ln w="25400">
                  <a:solidFill>
                    <a:srgbClr val="000000"/>
                  </a:solidFill>
                  <a:round/>
                  <a:headEnd/>
                  <a:tailEnd/>
                </a:ln>
                <a:solidFill>
                  <a:srgbClr val="800000"/>
                </a:solidFill>
                <a:latin typeface="Comic Sans MS"/>
              </a:rPr>
              <a:t>Spatial Organization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28596" y="0"/>
            <a:ext cx="7772400" cy="1470025"/>
          </a:xfrm>
        </p:spPr>
        <p:txBody>
          <a:bodyPr/>
          <a:lstStyle/>
          <a:p>
            <a:pPr algn="r"/>
            <a:r>
              <a:rPr lang="en-US" b="1"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rPr>
              <a:t>Blocks </a:t>
            </a:r>
            <a:endParaRPr lang="en-US" dirty="0">
              <a:ln w="18000">
                <a:solidFill>
                  <a:schemeClr val="bg1"/>
                </a:solidFill>
                <a:prstDash val="solid"/>
                <a:miter lim="800000"/>
              </a:ln>
              <a:solidFill>
                <a:schemeClr val="accent2">
                  <a:lumMod val="50000"/>
                </a:schemeClr>
              </a:solidFill>
              <a:latin typeface="Comic Sans MS" pitchFamily="66" charset="0"/>
            </a:endParaRPr>
          </a:p>
        </p:txBody>
      </p:sp>
      <p:cxnSp>
        <p:nvCxnSpPr>
          <p:cNvPr id="6" name="5 Conector recto"/>
          <p:cNvCxnSpPr/>
          <p:nvPr/>
        </p:nvCxnSpPr>
        <p:spPr>
          <a:xfrm>
            <a:off x="0" y="1214422"/>
            <a:ext cx="9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rot="5400000">
            <a:off x="5072090" y="3429000"/>
            <a:ext cx="6858000" cy="0"/>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285720" y="1500174"/>
            <a:ext cx="7321235" cy="830997"/>
          </a:xfrm>
          <a:prstGeom prst="rect">
            <a:avLst/>
          </a:prstGeom>
          <a:noFill/>
        </p:spPr>
        <p:txBody>
          <a:bodyPr wrap="none" rtlCol="0">
            <a:spAutoFit/>
          </a:bodyPr>
          <a:lstStyle/>
          <a:p>
            <a:r>
              <a:rPr lang="en-US" sz="1600" dirty="0" smtClean="0">
                <a:solidFill>
                  <a:schemeClr val="bg1"/>
                </a:solidFill>
              </a:rPr>
              <a:t>The development block is the land area defined by the Grid ( the Grid is a type</a:t>
            </a:r>
          </a:p>
          <a:p>
            <a:r>
              <a:rPr lang="en-US" sz="1600" dirty="0" smtClean="0">
                <a:solidFill>
                  <a:schemeClr val="bg1"/>
                </a:solidFill>
              </a:rPr>
              <a:t>o</a:t>
            </a:r>
            <a:r>
              <a:rPr lang="en-US" sz="1600" dirty="0" smtClean="0">
                <a:solidFill>
                  <a:schemeClr val="bg1"/>
                </a:solidFill>
              </a:rPr>
              <a:t>f city plan in which streets run at right angles from each other forming a </a:t>
            </a:r>
            <a:r>
              <a:rPr lang="en-US" sz="1600" dirty="0" smtClean="0">
                <a:solidFill>
                  <a:schemeClr val="bg1"/>
                </a:solidFill>
              </a:rPr>
              <a:t>g</a:t>
            </a:r>
            <a:r>
              <a:rPr lang="en-US" sz="1600" dirty="0" smtClean="0">
                <a:solidFill>
                  <a:schemeClr val="bg1"/>
                </a:solidFill>
              </a:rPr>
              <a:t>rid);</a:t>
            </a:r>
          </a:p>
          <a:p>
            <a:r>
              <a:rPr lang="en-US" sz="1600" dirty="0" smtClean="0">
                <a:solidFill>
                  <a:schemeClr val="bg1"/>
                </a:solidFill>
              </a:rPr>
              <a:t>i</a:t>
            </a:r>
            <a:r>
              <a:rPr lang="en-US" sz="1600" dirty="0" smtClean="0">
                <a:solidFill>
                  <a:schemeClr val="bg1"/>
                </a:solidFill>
              </a:rPr>
              <a:t>t can vary according to  the configuration of the street.</a:t>
            </a:r>
          </a:p>
        </p:txBody>
      </p:sp>
      <p:pic>
        <p:nvPicPr>
          <p:cNvPr id="1028" name="Picture 4" descr="C:\Users\Valmore Lugo\Desktop\S01a_Barceloneta_ready.jpg"/>
          <p:cNvPicPr>
            <a:picLocks noChangeAspect="1" noChangeArrowheads="1"/>
          </p:cNvPicPr>
          <p:nvPr/>
        </p:nvPicPr>
        <p:blipFill>
          <a:blip r:embed="rId3" cstate="print"/>
          <a:srcRect/>
          <a:stretch>
            <a:fillRect/>
          </a:stretch>
        </p:blipFill>
        <p:spPr bwMode="auto">
          <a:xfrm>
            <a:off x="2071670" y="2786058"/>
            <a:ext cx="4214842" cy="3252778"/>
          </a:xfrm>
          <a:prstGeom prst="rect">
            <a:avLst/>
          </a:prstGeom>
          <a:noFill/>
        </p:spPr>
      </p:pic>
      <p:sp>
        <p:nvSpPr>
          <p:cNvPr id="23" name="22 CuadroTexto"/>
          <p:cNvSpPr txBox="1"/>
          <p:nvPr/>
        </p:nvSpPr>
        <p:spPr>
          <a:xfrm>
            <a:off x="0" y="2500306"/>
            <a:ext cx="8510663" cy="3785652"/>
          </a:xfrm>
          <a:prstGeom prst="rect">
            <a:avLst/>
          </a:prstGeom>
          <a:noFill/>
        </p:spPr>
        <p:txBody>
          <a:bodyPr wrap="none" rtlCol="0">
            <a:spAutoFit/>
          </a:bodyPr>
          <a:lstStyle/>
          <a:p>
            <a:r>
              <a:rPr lang="en-US" sz="2000" b="1" i="1" u="sng"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rPr>
              <a:t>Perimeter block</a:t>
            </a:r>
            <a:r>
              <a:rPr lang="en-US" sz="2000" b="1" i="1"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rPr>
              <a:t>                                         </a:t>
            </a:r>
            <a:r>
              <a:rPr lang="en-US" sz="2000" b="1" i="1" u="sng"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rPr>
              <a:t>Block</a:t>
            </a:r>
            <a:r>
              <a:rPr lang="en-US" sz="2000" b="1" i="1" u="sng"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rPr>
              <a:t> size</a:t>
            </a:r>
          </a:p>
          <a:p>
            <a:endParaRPr lang="en-US" sz="2000" b="1" i="1"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endParaRPr>
          </a:p>
          <a:p>
            <a:endParaRPr lang="en-US" sz="2000" b="1" i="1"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endParaRPr>
          </a:p>
          <a:p>
            <a:endParaRPr lang="en-US" sz="2000" b="1" i="1"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endParaRPr>
          </a:p>
          <a:p>
            <a:endParaRPr lang="en-US" sz="2000" b="1" i="1"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endParaRPr>
          </a:p>
          <a:p>
            <a:endParaRPr lang="en-US" sz="2000" b="1" i="1"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endParaRPr>
          </a:p>
          <a:p>
            <a:endParaRPr lang="en-US" sz="2000" b="1" i="1"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endParaRPr>
          </a:p>
          <a:p>
            <a:endParaRPr lang="en-US" sz="2000" b="1" i="1"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endParaRPr>
          </a:p>
          <a:p>
            <a:endParaRPr lang="en-US" sz="2000" b="1" i="1"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endParaRPr>
          </a:p>
          <a:p>
            <a:endParaRPr lang="en-US" sz="2000" b="1" i="1"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endParaRPr>
          </a:p>
          <a:p>
            <a:endParaRPr lang="en-US" sz="2000" b="1" i="1"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endParaRPr>
          </a:p>
          <a:p>
            <a:r>
              <a:rPr lang="en-US" sz="2000" b="1" i="1" u="sng"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rPr>
              <a:t>Block shape</a:t>
            </a:r>
            <a:r>
              <a:rPr lang="en-US" sz="2000" b="1" i="1"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rPr>
              <a:t>                                              </a:t>
            </a:r>
            <a:r>
              <a:rPr lang="en-US" sz="2000" b="1" i="1" u="sng"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rPr>
              <a:t>Block interiors</a:t>
            </a:r>
            <a:endParaRPr lang="en-US" sz="2000" b="1" i="1" u="sng" dirty="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endParaRPr>
          </a:p>
        </p:txBody>
      </p:sp>
      <p:cxnSp>
        <p:nvCxnSpPr>
          <p:cNvPr id="36" name="35 Conector recto"/>
          <p:cNvCxnSpPr/>
          <p:nvPr/>
        </p:nvCxnSpPr>
        <p:spPr>
          <a:xfrm>
            <a:off x="2071670" y="2786058"/>
            <a:ext cx="4214842" cy="0"/>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37 Conector recto"/>
          <p:cNvCxnSpPr/>
          <p:nvPr/>
        </p:nvCxnSpPr>
        <p:spPr>
          <a:xfrm rot="5400000">
            <a:off x="4643438" y="4429132"/>
            <a:ext cx="3286148" cy="0"/>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rot="10800000">
            <a:off x="2071670" y="6072206"/>
            <a:ext cx="4214842" cy="0"/>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rot="5400000">
            <a:off x="428596" y="4429132"/>
            <a:ext cx="3286148" cy="0"/>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30" name="Object 6"/>
          <p:cNvGraphicFramePr>
            <a:graphicFrameLocks noChangeAspect="1"/>
          </p:cNvGraphicFramePr>
          <p:nvPr/>
        </p:nvGraphicFramePr>
        <p:xfrm>
          <a:off x="3714744" y="6172200"/>
          <a:ext cx="1017587" cy="685800"/>
        </p:xfrm>
        <a:graphic>
          <a:graphicData uri="http://schemas.openxmlformats.org/presentationml/2006/ole">
            <p:oleObj spid="_x0000_s1030" name="Package" showAsIcon="1" r:id="rId4" imgW="1017000" imgH="685440" progId="Package">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WordArt 2"/>
          <p:cNvSpPr>
            <a:spLocks noChangeArrowheads="1" noChangeShapeType="1" noTextEdit="1"/>
          </p:cNvSpPr>
          <p:nvPr/>
        </p:nvSpPr>
        <p:spPr bwMode="auto">
          <a:xfrm>
            <a:off x="4211638" y="115888"/>
            <a:ext cx="4181475" cy="576262"/>
          </a:xfrm>
          <a:prstGeom prst="rect">
            <a:avLst/>
          </a:prstGeom>
        </p:spPr>
        <p:txBody>
          <a:bodyPr wrap="none" fromWordArt="1">
            <a:prstTxWarp prst="textPlain">
              <a:avLst>
                <a:gd name="adj" fmla="val 50000"/>
              </a:avLst>
            </a:prstTxWarp>
          </a:bodyPr>
          <a:lstStyle/>
          <a:p>
            <a:pPr algn="ctr"/>
            <a:r>
              <a:rPr lang="en-US" sz="4000" kern="10">
                <a:ln w="25400">
                  <a:solidFill>
                    <a:schemeClr val="bg1"/>
                  </a:solidFill>
                  <a:round/>
                  <a:headEnd/>
                  <a:tailEnd/>
                </a:ln>
                <a:solidFill>
                  <a:srgbClr val="800000"/>
                </a:solidFill>
                <a:latin typeface="Comic Sans MS"/>
              </a:rPr>
              <a:t>Urban structure</a:t>
            </a:r>
          </a:p>
        </p:txBody>
      </p:sp>
      <p:sp>
        <p:nvSpPr>
          <p:cNvPr id="14338" name="Line 3"/>
          <p:cNvSpPr>
            <a:spLocks noChangeShapeType="1"/>
          </p:cNvSpPr>
          <p:nvPr/>
        </p:nvSpPr>
        <p:spPr bwMode="auto">
          <a:xfrm flipH="1">
            <a:off x="179388" y="836613"/>
            <a:ext cx="8893175" cy="0"/>
          </a:xfrm>
          <a:prstGeom prst="line">
            <a:avLst/>
          </a:prstGeom>
          <a:noFill/>
          <a:ln w="9525">
            <a:solidFill>
              <a:srgbClr val="800000"/>
            </a:solidFill>
            <a:round/>
            <a:headEnd/>
            <a:tailEnd/>
          </a:ln>
        </p:spPr>
        <p:txBody>
          <a:bodyPr/>
          <a:lstStyle/>
          <a:p>
            <a:endParaRPr lang="en-US"/>
          </a:p>
        </p:txBody>
      </p:sp>
      <p:sp>
        <p:nvSpPr>
          <p:cNvPr id="14339" name="Line 4"/>
          <p:cNvSpPr>
            <a:spLocks noChangeShapeType="1"/>
          </p:cNvSpPr>
          <p:nvPr/>
        </p:nvSpPr>
        <p:spPr bwMode="auto">
          <a:xfrm>
            <a:off x="8532813" y="0"/>
            <a:ext cx="0" cy="6858000"/>
          </a:xfrm>
          <a:prstGeom prst="line">
            <a:avLst/>
          </a:prstGeom>
          <a:noFill/>
          <a:ln w="9525">
            <a:solidFill>
              <a:srgbClr val="993300"/>
            </a:solidFill>
            <a:round/>
            <a:headEnd/>
            <a:tailEnd/>
          </a:ln>
        </p:spPr>
        <p:txBody>
          <a:bodyPr/>
          <a:lstStyle/>
          <a:p>
            <a:endParaRPr lang="en-US"/>
          </a:p>
        </p:txBody>
      </p:sp>
      <p:sp>
        <p:nvSpPr>
          <p:cNvPr id="14340" name="Text Box 5"/>
          <p:cNvSpPr txBox="1">
            <a:spLocks noChangeArrowheads="1"/>
          </p:cNvSpPr>
          <p:nvPr/>
        </p:nvSpPr>
        <p:spPr bwMode="auto">
          <a:xfrm>
            <a:off x="179388" y="1125538"/>
            <a:ext cx="5688012" cy="366712"/>
          </a:xfrm>
          <a:prstGeom prst="rect">
            <a:avLst/>
          </a:prstGeom>
          <a:noFill/>
          <a:ln w="9525">
            <a:noFill/>
            <a:miter lim="800000"/>
            <a:headEnd/>
            <a:tailEnd/>
          </a:ln>
        </p:spPr>
        <p:txBody>
          <a:bodyPr>
            <a:spAutoFit/>
          </a:bodyPr>
          <a:lstStyle/>
          <a:p>
            <a:pPr>
              <a:spcBef>
                <a:spcPct val="50000"/>
              </a:spcBef>
            </a:pPr>
            <a:r>
              <a:rPr lang="es-ES">
                <a:solidFill>
                  <a:schemeClr val="bg1"/>
                </a:solidFill>
              </a:rPr>
              <a:t>Blocks-Buildings- Streets- Open Spaces-Landscapes</a:t>
            </a:r>
          </a:p>
        </p:txBody>
      </p:sp>
      <p:pic>
        <p:nvPicPr>
          <p:cNvPr id="14341" name="Picture 8" descr="eixample-avui"/>
          <p:cNvPicPr>
            <a:picLocks noChangeAspect="1" noChangeArrowheads="1"/>
          </p:cNvPicPr>
          <p:nvPr/>
        </p:nvPicPr>
        <p:blipFill>
          <a:blip r:embed="rId2" cstate="print"/>
          <a:srcRect/>
          <a:stretch>
            <a:fillRect/>
          </a:stretch>
        </p:blipFill>
        <p:spPr bwMode="auto">
          <a:xfrm>
            <a:off x="6084888" y="981075"/>
            <a:ext cx="2303462" cy="2081213"/>
          </a:xfrm>
          <a:prstGeom prst="rect">
            <a:avLst/>
          </a:prstGeom>
          <a:noFill/>
          <a:ln w="9525">
            <a:noFill/>
            <a:miter lim="800000"/>
            <a:headEnd/>
            <a:tailEnd/>
          </a:ln>
        </p:spPr>
      </p:pic>
      <p:sp>
        <p:nvSpPr>
          <p:cNvPr id="14342" name="WordArt 2"/>
          <p:cNvSpPr>
            <a:spLocks noChangeArrowheads="1" noChangeShapeType="1" noTextEdit="1"/>
          </p:cNvSpPr>
          <p:nvPr/>
        </p:nvSpPr>
        <p:spPr bwMode="auto">
          <a:xfrm>
            <a:off x="395288" y="1844675"/>
            <a:ext cx="3887787" cy="360363"/>
          </a:xfrm>
          <a:prstGeom prst="rect">
            <a:avLst/>
          </a:prstGeom>
        </p:spPr>
        <p:txBody>
          <a:bodyPr wrap="none" fromWordArt="1">
            <a:prstTxWarp prst="textPlain">
              <a:avLst>
                <a:gd name="adj" fmla="val 50000"/>
              </a:avLst>
            </a:prstTxWarp>
          </a:bodyPr>
          <a:lstStyle/>
          <a:p>
            <a:pPr algn="ctr"/>
            <a:r>
              <a:rPr lang="en-US" sz="2400" kern="10">
                <a:ln w="9525">
                  <a:solidFill>
                    <a:schemeClr val="bg1"/>
                  </a:solidFill>
                  <a:round/>
                  <a:headEnd/>
                  <a:tailEnd/>
                </a:ln>
                <a:solidFill>
                  <a:srgbClr val="800000"/>
                </a:solidFill>
                <a:latin typeface="Comic Sans MS"/>
              </a:rPr>
              <a:t>Movement framework</a:t>
            </a:r>
          </a:p>
        </p:txBody>
      </p:sp>
      <p:sp>
        <p:nvSpPr>
          <p:cNvPr id="14343" name="Rectangle 10"/>
          <p:cNvSpPr>
            <a:spLocks noChangeArrowheads="1"/>
          </p:cNvSpPr>
          <p:nvPr/>
        </p:nvSpPr>
        <p:spPr bwMode="auto">
          <a:xfrm>
            <a:off x="395288" y="2420938"/>
            <a:ext cx="3744912" cy="3662362"/>
          </a:xfrm>
          <a:prstGeom prst="rect">
            <a:avLst/>
          </a:prstGeom>
          <a:noFill/>
          <a:ln w="9525">
            <a:noFill/>
            <a:miter lim="800000"/>
            <a:headEnd/>
            <a:tailEnd/>
          </a:ln>
        </p:spPr>
        <p:txBody>
          <a:bodyPr anchor="ctr">
            <a:spAutoFit/>
          </a:bodyPr>
          <a:lstStyle/>
          <a:p>
            <a:pPr algn="ctr"/>
            <a:r>
              <a:rPr lang="en-US" u="sng">
                <a:solidFill>
                  <a:schemeClr val="bg1"/>
                </a:solidFill>
              </a:rPr>
              <a:t>A successful movement framework:</a:t>
            </a:r>
            <a:endParaRPr lang="es-ES" u="sng">
              <a:solidFill>
                <a:schemeClr val="bg1"/>
              </a:solidFill>
            </a:endParaRPr>
          </a:p>
          <a:p>
            <a:pPr algn="ctr"/>
            <a:endParaRPr lang="en-US">
              <a:solidFill>
                <a:schemeClr val="bg1"/>
              </a:solidFill>
            </a:endParaRPr>
          </a:p>
          <a:p>
            <a:pPr algn="just"/>
            <a:r>
              <a:rPr lang="en-US">
                <a:solidFill>
                  <a:schemeClr val="bg1"/>
                </a:solidFill>
              </a:rPr>
              <a:t>        • provides the maximum choice for how people will make their journeys;</a:t>
            </a:r>
            <a:endParaRPr lang="es-ES">
              <a:solidFill>
                <a:schemeClr val="bg1"/>
              </a:solidFill>
            </a:endParaRPr>
          </a:p>
          <a:p>
            <a:pPr algn="just"/>
            <a:endParaRPr lang="es-ES">
              <a:solidFill>
                <a:schemeClr val="bg1"/>
              </a:solidFill>
            </a:endParaRPr>
          </a:p>
          <a:p>
            <a:pPr algn="just"/>
            <a:r>
              <a:rPr lang="en-US">
                <a:solidFill>
                  <a:schemeClr val="bg1"/>
                </a:solidFill>
              </a:rPr>
              <a:t>    • takes full account of the kinds of    movement a development will generate</a:t>
            </a:r>
            <a:endParaRPr lang="es-ES">
              <a:solidFill>
                <a:schemeClr val="bg1"/>
              </a:solidFill>
            </a:endParaRPr>
          </a:p>
          <a:p>
            <a:pPr algn="just"/>
            <a:endParaRPr lang="en-US">
              <a:solidFill>
                <a:schemeClr val="bg1"/>
              </a:solidFill>
            </a:endParaRPr>
          </a:p>
          <a:p>
            <a:pPr algn="just"/>
            <a:r>
              <a:rPr lang="en-US">
                <a:solidFill>
                  <a:schemeClr val="bg1"/>
                </a:solidFill>
              </a:rPr>
              <a:t>         • makes clear connections to existing routes and facilities.</a:t>
            </a:r>
          </a:p>
        </p:txBody>
      </p:sp>
      <p:sp>
        <p:nvSpPr>
          <p:cNvPr id="14344" name="Rectangle 11"/>
          <p:cNvSpPr>
            <a:spLocks noChangeArrowheads="1"/>
          </p:cNvSpPr>
          <p:nvPr/>
        </p:nvSpPr>
        <p:spPr bwMode="auto">
          <a:xfrm>
            <a:off x="5219700" y="3500438"/>
            <a:ext cx="3105150" cy="366712"/>
          </a:xfrm>
          <a:prstGeom prst="rect">
            <a:avLst/>
          </a:prstGeom>
          <a:noFill/>
          <a:ln w="9525">
            <a:noFill/>
            <a:miter lim="800000"/>
            <a:headEnd/>
            <a:tailEnd/>
          </a:ln>
        </p:spPr>
        <p:txBody>
          <a:bodyPr wrap="none" anchor="ctr">
            <a:spAutoFit/>
          </a:bodyPr>
          <a:lstStyle/>
          <a:p>
            <a:r>
              <a:rPr lang="en-US" u="sng">
                <a:solidFill>
                  <a:schemeClr val="bg1"/>
                </a:solidFill>
              </a:rPr>
              <a:t>The Walkable</a:t>
            </a:r>
            <a:r>
              <a:rPr lang="en-US" u="sng"/>
              <a:t> </a:t>
            </a:r>
            <a:r>
              <a:rPr lang="en-US" u="sng">
                <a:solidFill>
                  <a:schemeClr val="bg1"/>
                </a:solidFill>
              </a:rPr>
              <a:t>neighborhood</a:t>
            </a:r>
            <a:r>
              <a:rPr lang="es-ES"/>
              <a:t> </a:t>
            </a:r>
          </a:p>
        </p:txBody>
      </p:sp>
      <p:sp>
        <p:nvSpPr>
          <p:cNvPr id="14345" name="Rectangle 12"/>
          <p:cNvSpPr>
            <a:spLocks noChangeArrowheads="1"/>
          </p:cNvSpPr>
          <p:nvPr/>
        </p:nvSpPr>
        <p:spPr bwMode="auto">
          <a:xfrm>
            <a:off x="5219700" y="3933825"/>
            <a:ext cx="1758950" cy="366713"/>
          </a:xfrm>
          <a:prstGeom prst="rect">
            <a:avLst/>
          </a:prstGeom>
          <a:noFill/>
          <a:ln w="9525">
            <a:noFill/>
            <a:miter lim="800000"/>
            <a:headEnd/>
            <a:tailEnd/>
          </a:ln>
        </p:spPr>
        <p:txBody>
          <a:bodyPr wrap="none" anchor="ctr">
            <a:spAutoFit/>
          </a:bodyPr>
          <a:lstStyle/>
          <a:p>
            <a:r>
              <a:rPr lang="en-US" u="sng">
                <a:solidFill>
                  <a:schemeClr val="bg1"/>
                </a:solidFill>
              </a:rPr>
              <a:t>Street</a:t>
            </a:r>
            <a:r>
              <a:rPr lang="en-US" u="sng"/>
              <a:t> </a:t>
            </a:r>
            <a:r>
              <a:rPr lang="en-US" u="sng">
                <a:solidFill>
                  <a:schemeClr val="bg1"/>
                </a:solidFill>
              </a:rPr>
              <a:t>Network</a:t>
            </a:r>
            <a:r>
              <a:rPr lang="es-ES"/>
              <a:t> </a:t>
            </a:r>
          </a:p>
        </p:txBody>
      </p:sp>
      <p:sp>
        <p:nvSpPr>
          <p:cNvPr id="14346" name="Rectangle 14"/>
          <p:cNvSpPr>
            <a:spLocks noChangeArrowheads="1"/>
          </p:cNvSpPr>
          <p:nvPr/>
        </p:nvSpPr>
        <p:spPr bwMode="auto">
          <a:xfrm>
            <a:off x="5003800" y="3357563"/>
            <a:ext cx="3384550" cy="1152525"/>
          </a:xfrm>
          <a:prstGeom prst="rect">
            <a:avLst/>
          </a:prstGeom>
          <a:noFill/>
          <a:ln w="9525">
            <a:solidFill>
              <a:srgbClr val="800000"/>
            </a:solidFill>
            <a:miter lim="800000"/>
            <a:headEnd/>
            <a:tailEnd/>
          </a:ln>
        </p:spPr>
        <p:txBody>
          <a:bodyPr wrap="none" anchor="ctr"/>
          <a:lstStyle/>
          <a:p>
            <a:endParaRPr lang="en-US"/>
          </a:p>
        </p:txBody>
      </p:sp>
      <p:pic>
        <p:nvPicPr>
          <p:cNvPr id="14347" name="Picture 15"/>
          <p:cNvPicPr>
            <a:picLocks noChangeAspect="1" noChangeArrowheads="1"/>
          </p:cNvPicPr>
          <p:nvPr/>
        </p:nvPicPr>
        <p:blipFill>
          <a:blip r:embed="rId3" cstate="print"/>
          <a:srcRect/>
          <a:stretch>
            <a:fillRect/>
          </a:stretch>
        </p:blipFill>
        <p:spPr bwMode="auto">
          <a:xfrm>
            <a:off x="6227763" y="4660900"/>
            <a:ext cx="2162175" cy="2051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2" descr="CityGrid_paris_s"/>
          <p:cNvPicPr>
            <a:picLocks noChangeAspect="1" noChangeArrowheads="1"/>
          </p:cNvPicPr>
          <p:nvPr/>
        </p:nvPicPr>
        <p:blipFill>
          <a:blip r:embed="rId2" cstate="print">
            <a:lum bright="-44000" contrast="4000"/>
          </a:blip>
          <a:srcRect/>
          <a:stretch>
            <a:fillRect/>
          </a:stretch>
        </p:blipFill>
        <p:spPr bwMode="auto">
          <a:xfrm>
            <a:off x="250825" y="1052513"/>
            <a:ext cx="7040563" cy="5616575"/>
          </a:xfrm>
          <a:prstGeom prst="rect">
            <a:avLst/>
          </a:prstGeom>
          <a:noFill/>
          <a:ln w="9525">
            <a:noFill/>
            <a:miter lim="800000"/>
            <a:headEnd/>
            <a:tailEnd/>
          </a:ln>
        </p:spPr>
      </p:pic>
      <p:sp>
        <p:nvSpPr>
          <p:cNvPr id="15362" name="Line 3"/>
          <p:cNvSpPr>
            <a:spLocks noChangeShapeType="1"/>
          </p:cNvSpPr>
          <p:nvPr/>
        </p:nvSpPr>
        <p:spPr bwMode="auto">
          <a:xfrm flipH="1">
            <a:off x="179388" y="836613"/>
            <a:ext cx="8893175" cy="0"/>
          </a:xfrm>
          <a:prstGeom prst="line">
            <a:avLst/>
          </a:prstGeom>
          <a:noFill/>
          <a:ln w="9525">
            <a:solidFill>
              <a:srgbClr val="800000"/>
            </a:solidFill>
            <a:round/>
            <a:headEnd/>
            <a:tailEnd/>
          </a:ln>
        </p:spPr>
        <p:txBody>
          <a:bodyPr/>
          <a:lstStyle/>
          <a:p>
            <a:endParaRPr lang="en-US"/>
          </a:p>
        </p:txBody>
      </p:sp>
      <p:sp>
        <p:nvSpPr>
          <p:cNvPr id="15363" name="Line 4"/>
          <p:cNvSpPr>
            <a:spLocks noChangeShapeType="1"/>
          </p:cNvSpPr>
          <p:nvPr/>
        </p:nvSpPr>
        <p:spPr bwMode="auto">
          <a:xfrm>
            <a:off x="8532813" y="0"/>
            <a:ext cx="0" cy="6858000"/>
          </a:xfrm>
          <a:prstGeom prst="line">
            <a:avLst/>
          </a:prstGeom>
          <a:noFill/>
          <a:ln w="9525">
            <a:solidFill>
              <a:srgbClr val="993300"/>
            </a:solidFill>
            <a:round/>
            <a:headEnd/>
            <a:tailEnd/>
          </a:ln>
        </p:spPr>
        <p:txBody>
          <a:bodyPr/>
          <a:lstStyle/>
          <a:p>
            <a:endParaRPr lang="en-US"/>
          </a:p>
        </p:txBody>
      </p:sp>
      <p:sp>
        <p:nvSpPr>
          <p:cNvPr id="15364" name="WordArt 2"/>
          <p:cNvSpPr>
            <a:spLocks noChangeArrowheads="1" noChangeShapeType="1" noTextEdit="1"/>
          </p:cNvSpPr>
          <p:nvPr/>
        </p:nvSpPr>
        <p:spPr bwMode="auto">
          <a:xfrm>
            <a:off x="4211638" y="115888"/>
            <a:ext cx="4181475" cy="576262"/>
          </a:xfrm>
          <a:prstGeom prst="rect">
            <a:avLst/>
          </a:prstGeom>
        </p:spPr>
        <p:txBody>
          <a:bodyPr wrap="none" fromWordArt="1">
            <a:prstTxWarp prst="textPlain">
              <a:avLst>
                <a:gd name="adj" fmla="val 50000"/>
              </a:avLst>
            </a:prstTxWarp>
          </a:bodyPr>
          <a:lstStyle/>
          <a:p>
            <a:pPr algn="ctr"/>
            <a:r>
              <a:rPr lang="en-US" sz="4000" kern="10">
                <a:ln w="25400">
                  <a:solidFill>
                    <a:schemeClr val="bg1"/>
                  </a:solidFill>
                  <a:round/>
                  <a:headEnd/>
                  <a:tailEnd/>
                </a:ln>
                <a:solidFill>
                  <a:srgbClr val="800000"/>
                </a:solidFill>
                <a:latin typeface="Comic Sans MS"/>
              </a:rPr>
              <a:t>Urban structure</a:t>
            </a:r>
          </a:p>
        </p:txBody>
      </p:sp>
      <p:sp>
        <p:nvSpPr>
          <p:cNvPr id="15365" name="WordArt 2"/>
          <p:cNvSpPr>
            <a:spLocks noChangeArrowheads="1" noChangeShapeType="1" noTextEdit="1"/>
          </p:cNvSpPr>
          <p:nvPr/>
        </p:nvSpPr>
        <p:spPr bwMode="auto">
          <a:xfrm>
            <a:off x="611188" y="1341438"/>
            <a:ext cx="1152525" cy="358775"/>
          </a:xfrm>
          <a:prstGeom prst="rect">
            <a:avLst/>
          </a:prstGeom>
        </p:spPr>
        <p:txBody>
          <a:bodyPr wrap="none" fromWordArt="1">
            <a:prstTxWarp prst="textPlain">
              <a:avLst>
                <a:gd name="adj" fmla="val 50000"/>
              </a:avLst>
            </a:prstTxWarp>
          </a:bodyPr>
          <a:lstStyle/>
          <a:p>
            <a:pPr algn="ctr"/>
            <a:r>
              <a:rPr lang="en-US" kern="10">
                <a:ln w="12700">
                  <a:solidFill>
                    <a:schemeClr val="bg1"/>
                  </a:solidFill>
                  <a:round/>
                  <a:headEnd/>
                  <a:tailEnd/>
                </a:ln>
                <a:solidFill>
                  <a:srgbClr val="800000"/>
                </a:solidFill>
                <a:latin typeface="Comic Sans MS"/>
              </a:rPr>
              <a:t>Grids</a:t>
            </a:r>
          </a:p>
        </p:txBody>
      </p:sp>
      <p:pic>
        <p:nvPicPr>
          <p:cNvPr id="15366" name="Picture 7"/>
          <p:cNvPicPr>
            <a:picLocks noChangeAspect="1" noChangeArrowheads="1"/>
          </p:cNvPicPr>
          <p:nvPr/>
        </p:nvPicPr>
        <p:blipFill>
          <a:blip r:embed="rId3" cstate="print"/>
          <a:srcRect/>
          <a:stretch>
            <a:fillRect/>
          </a:stretch>
        </p:blipFill>
        <p:spPr bwMode="auto">
          <a:xfrm>
            <a:off x="323850" y="1989138"/>
            <a:ext cx="1835150" cy="839787"/>
          </a:xfrm>
          <a:prstGeom prst="rect">
            <a:avLst/>
          </a:prstGeom>
          <a:noFill/>
          <a:ln w="9525">
            <a:noFill/>
            <a:miter lim="800000"/>
            <a:headEnd/>
            <a:tailEnd/>
          </a:ln>
        </p:spPr>
      </p:pic>
      <p:pic>
        <p:nvPicPr>
          <p:cNvPr id="15367" name="Picture 8"/>
          <p:cNvPicPr>
            <a:picLocks noChangeAspect="1" noChangeArrowheads="1"/>
          </p:cNvPicPr>
          <p:nvPr/>
        </p:nvPicPr>
        <p:blipFill>
          <a:blip r:embed="rId4" cstate="print"/>
          <a:srcRect/>
          <a:stretch>
            <a:fillRect/>
          </a:stretch>
        </p:blipFill>
        <p:spPr bwMode="auto">
          <a:xfrm>
            <a:off x="323850" y="3284538"/>
            <a:ext cx="1835150" cy="788987"/>
          </a:xfrm>
          <a:prstGeom prst="rect">
            <a:avLst/>
          </a:prstGeom>
          <a:noFill/>
          <a:ln w="9525">
            <a:noFill/>
            <a:miter lim="800000"/>
            <a:headEnd/>
            <a:tailEnd/>
          </a:ln>
        </p:spPr>
      </p:pic>
      <p:sp>
        <p:nvSpPr>
          <p:cNvPr id="15370" name="WordArt 2"/>
          <p:cNvSpPr>
            <a:spLocks noChangeArrowheads="1" noChangeShapeType="1" noTextEdit="1"/>
          </p:cNvSpPr>
          <p:nvPr/>
        </p:nvSpPr>
        <p:spPr bwMode="auto">
          <a:xfrm>
            <a:off x="5580063" y="1268413"/>
            <a:ext cx="2087562" cy="503237"/>
          </a:xfrm>
          <a:prstGeom prst="rect">
            <a:avLst/>
          </a:prstGeom>
        </p:spPr>
        <p:txBody>
          <a:bodyPr wrap="none" fromWordArt="1">
            <a:prstTxWarp prst="textPlain">
              <a:avLst>
                <a:gd name="adj" fmla="val 50000"/>
              </a:avLst>
            </a:prstTxWarp>
          </a:bodyPr>
          <a:lstStyle/>
          <a:p>
            <a:pPr algn="ctr"/>
            <a:r>
              <a:rPr lang="en-US" kern="10">
                <a:ln w="12700">
                  <a:solidFill>
                    <a:schemeClr val="bg1"/>
                  </a:solidFill>
                  <a:round/>
                  <a:headEnd/>
                  <a:tailEnd/>
                </a:ln>
                <a:solidFill>
                  <a:srgbClr val="800000"/>
                </a:solidFill>
                <a:latin typeface="Comic Sans MS"/>
              </a:rPr>
              <a:t>Mixing Uses</a:t>
            </a:r>
          </a:p>
        </p:txBody>
      </p:sp>
      <p:sp>
        <p:nvSpPr>
          <p:cNvPr id="15371" name="Rectangle 11"/>
          <p:cNvSpPr>
            <a:spLocks noChangeArrowheads="1"/>
          </p:cNvSpPr>
          <p:nvPr/>
        </p:nvSpPr>
        <p:spPr bwMode="auto">
          <a:xfrm>
            <a:off x="2916238" y="1916113"/>
            <a:ext cx="5400675" cy="4770437"/>
          </a:xfrm>
          <a:prstGeom prst="rect">
            <a:avLst/>
          </a:prstGeom>
          <a:solidFill>
            <a:srgbClr val="C0C0C0"/>
          </a:solidFill>
          <a:ln w="9525">
            <a:solidFill>
              <a:schemeClr val="bg1"/>
            </a:solidFill>
            <a:miter lim="800000"/>
            <a:headEnd/>
            <a:tailEnd/>
          </a:ln>
          <a:effectLst/>
        </p:spPr>
        <p:txBody>
          <a:bodyPr>
            <a:spAutoFit/>
          </a:bodyPr>
          <a:lstStyle/>
          <a:p>
            <a:r>
              <a:rPr lang="es-ES" b="1"/>
              <a:t>The benefits of mixed development</a:t>
            </a:r>
          </a:p>
          <a:p>
            <a:r>
              <a:rPr lang="es-ES"/>
              <a:t>• More convenient access to facilities</a:t>
            </a:r>
          </a:p>
          <a:p>
            <a:r>
              <a:rPr lang="es-ES"/>
              <a:t>• Travel-to-work congestion is minimised</a:t>
            </a:r>
          </a:p>
          <a:p>
            <a:r>
              <a:rPr lang="es-ES"/>
              <a:t>• Greater opportunities for social interaction</a:t>
            </a:r>
          </a:p>
          <a:p>
            <a:r>
              <a:rPr lang="es-ES"/>
              <a:t>• Socially diverse communities</a:t>
            </a:r>
          </a:p>
          <a:p>
            <a:r>
              <a:rPr lang="es-ES"/>
              <a:t>• Visual stimulation and delight of different buildings within</a:t>
            </a:r>
          </a:p>
          <a:p>
            <a:r>
              <a:rPr lang="es-ES"/>
              <a:t>close proximity</a:t>
            </a:r>
          </a:p>
          <a:p>
            <a:r>
              <a:rPr lang="es-ES"/>
              <a:t>• A greater feeling of safety, with ‘eyes on streets’</a:t>
            </a:r>
          </a:p>
          <a:p>
            <a:r>
              <a:rPr lang="es-ES"/>
              <a:t>• Greater energy efficiency and more efficient use of space and buildings</a:t>
            </a:r>
          </a:p>
          <a:p>
            <a:r>
              <a:rPr lang="es-ES"/>
              <a:t>• More consumer choice of lifestyle, location and building type</a:t>
            </a:r>
          </a:p>
          <a:p>
            <a:r>
              <a:rPr lang="es-ES"/>
              <a:t>• Urban vitality and street life</a:t>
            </a:r>
          </a:p>
          <a:p>
            <a:r>
              <a:rPr lang="es-ES"/>
              <a:t>• Increased viability of urban facilities and support for small business</a:t>
            </a:r>
          </a:p>
          <a:p>
            <a:r>
              <a:rPr lang="es-ES"/>
              <a:t>(such as corner shops)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Line 3"/>
          <p:cNvSpPr>
            <a:spLocks noChangeShapeType="1"/>
          </p:cNvSpPr>
          <p:nvPr/>
        </p:nvSpPr>
        <p:spPr bwMode="auto">
          <a:xfrm flipH="1">
            <a:off x="179388" y="836613"/>
            <a:ext cx="8893175" cy="0"/>
          </a:xfrm>
          <a:prstGeom prst="line">
            <a:avLst/>
          </a:prstGeom>
          <a:noFill/>
          <a:ln w="9525">
            <a:solidFill>
              <a:srgbClr val="800000"/>
            </a:solidFill>
            <a:round/>
            <a:headEnd/>
            <a:tailEnd/>
          </a:ln>
        </p:spPr>
        <p:txBody>
          <a:bodyPr/>
          <a:lstStyle/>
          <a:p>
            <a:endParaRPr lang="en-US"/>
          </a:p>
        </p:txBody>
      </p:sp>
      <p:sp>
        <p:nvSpPr>
          <p:cNvPr id="16386" name="Line 4"/>
          <p:cNvSpPr>
            <a:spLocks noChangeShapeType="1"/>
          </p:cNvSpPr>
          <p:nvPr/>
        </p:nvSpPr>
        <p:spPr bwMode="auto">
          <a:xfrm>
            <a:off x="8532813" y="0"/>
            <a:ext cx="0" cy="6858000"/>
          </a:xfrm>
          <a:prstGeom prst="line">
            <a:avLst/>
          </a:prstGeom>
          <a:noFill/>
          <a:ln w="9525">
            <a:solidFill>
              <a:srgbClr val="993300"/>
            </a:solidFill>
            <a:round/>
            <a:headEnd/>
            <a:tailEnd/>
          </a:ln>
        </p:spPr>
        <p:txBody>
          <a:bodyPr/>
          <a:lstStyle/>
          <a:p>
            <a:endParaRPr lang="en-US"/>
          </a:p>
        </p:txBody>
      </p:sp>
      <p:sp>
        <p:nvSpPr>
          <p:cNvPr id="16387" name="WordArt 2"/>
          <p:cNvSpPr>
            <a:spLocks noChangeArrowheads="1" noChangeShapeType="1" noTextEdit="1"/>
          </p:cNvSpPr>
          <p:nvPr/>
        </p:nvSpPr>
        <p:spPr bwMode="auto">
          <a:xfrm>
            <a:off x="4211638" y="115888"/>
            <a:ext cx="4181475" cy="576262"/>
          </a:xfrm>
          <a:prstGeom prst="rect">
            <a:avLst/>
          </a:prstGeom>
        </p:spPr>
        <p:txBody>
          <a:bodyPr wrap="none" fromWordArt="1">
            <a:prstTxWarp prst="textPlain">
              <a:avLst>
                <a:gd name="adj" fmla="val 50000"/>
              </a:avLst>
            </a:prstTxWarp>
          </a:bodyPr>
          <a:lstStyle/>
          <a:p>
            <a:pPr algn="ctr"/>
            <a:r>
              <a:rPr lang="en-US" sz="4000" kern="10">
                <a:ln w="25400">
                  <a:solidFill>
                    <a:schemeClr val="bg1"/>
                  </a:solidFill>
                  <a:round/>
                  <a:headEnd/>
                  <a:tailEnd/>
                </a:ln>
                <a:solidFill>
                  <a:srgbClr val="800000"/>
                </a:solidFill>
                <a:latin typeface="Comic Sans MS"/>
              </a:rPr>
              <a:t>Urban structure</a:t>
            </a:r>
          </a:p>
        </p:txBody>
      </p:sp>
      <p:sp>
        <p:nvSpPr>
          <p:cNvPr id="16389" name="WordArt 2"/>
          <p:cNvSpPr>
            <a:spLocks noChangeArrowheads="1" noChangeShapeType="1" noTextEdit="1"/>
          </p:cNvSpPr>
          <p:nvPr/>
        </p:nvSpPr>
        <p:spPr bwMode="auto">
          <a:xfrm>
            <a:off x="539750" y="1196975"/>
            <a:ext cx="1728788" cy="431800"/>
          </a:xfrm>
          <a:prstGeom prst="rect">
            <a:avLst/>
          </a:prstGeom>
        </p:spPr>
        <p:txBody>
          <a:bodyPr wrap="none" fromWordArt="1">
            <a:prstTxWarp prst="textPlain">
              <a:avLst>
                <a:gd name="adj" fmla="val 50000"/>
              </a:avLst>
            </a:prstTxWarp>
          </a:bodyPr>
          <a:lstStyle/>
          <a:p>
            <a:pPr algn="ctr"/>
            <a:r>
              <a:rPr lang="en-US" sz="2400" kern="10">
                <a:ln w="9525">
                  <a:solidFill>
                    <a:schemeClr val="bg1"/>
                  </a:solidFill>
                  <a:round/>
                  <a:headEnd/>
                  <a:tailEnd/>
                </a:ln>
                <a:solidFill>
                  <a:srgbClr val="800000"/>
                </a:solidFill>
                <a:latin typeface="Comic Sans MS"/>
              </a:rPr>
              <a:t>Centers</a:t>
            </a:r>
          </a:p>
        </p:txBody>
      </p:sp>
      <p:pic>
        <p:nvPicPr>
          <p:cNvPr id="16390" name="Picture 6"/>
          <p:cNvPicPr>
            <a:picLocks noChangeAspect="1" noChangeArrowheads="1"/>
          </p:cNvPicPr>
          <p:nvPr/>
        </p:nvPicPr>
        <p:blipFill>
          <a:blip r:embed="rId2" cstate="print"/>
          <a:srcRect/>
          <a:stretch>
            <a:fillRect/>
          </a:stretch>
        </p:blipFill>
        <p:spPr bwMode="auto">
          <a:xfrm>
            <a:off x="5219700" y="1052513"/>
            <a:ext cx="3022600" cy="2578100"/>
          </a:xfrm>
          <a:prstGeom prst="rect">
            <a:avLst/>
          </a:prstGeom>
          <a:noFill/>
          <a:ln w="9525">
            <a:noFill/>
            <a:miter lim="800000"/>
            <a:headEnd/>
            <a:tailEnd/>
          </a:ln>
          <a:effectLst/>
        </p:spPr>
      </p:pic>
      <p:sp>
        <p:nvSpPr>
          <p:cNvPr id="16391" name="Rectangle 7"/>
          <p:cNvSpPr>
            <a:spLocks noChangeArrowheads="1"/>
          </p:cNvSpPr>
          <p:nvPr/>
        </p:nvSpPr>
        <p:spPr bwMode="auto">
          <a:xfrm>
            <a:off x="6084888" y="1341438"/>
            <a:ext cx="1006475" cy="366712"/>
          </a:xfrm>
          <a:prstGeom prst="rect">
            <a:avLst/>
          </a:prstGeom>
          <a:noFill/>
          <a:ln w="9525">
            <a:noFill/>
            <a:miter lim="800000"/>
            <a:headEnd/>
            <a:tailEnd/>
          </a:ln>
          <a:effectLst/>
        </p:spPr>
        <p:txBody>
          <a:bodyPr wrap="none">
            <a:spAutoFit/>
          </a:bodyPr>
          <a:lstStyle/>
          <a:p>
            <a:r>
              <a:rPr lang="es-ES" sz="1000"/>
              <a:t>Business</a:t>
            </a:r>
            <a:r>
              <a:rPr lang="es-ES"/>
              <a:t> </a:t>
            </a:r>
            <a:r>
              <a:rPr lang="es-ES" sz="1000"/>
              <a:t>park</a:t>
            </a:r>
          </a:p>
        </p:txBody>
      </p:sp>
      <p:sp>
        <p:nvSpPr>
          <p:cNvPr id="16393" name="Rectangle 9"/>
          <p:cNvSpPr>
            <a:spLocks noChangeArrowheads="1"/>
          </p:cNvSpPr>
          <p:nvPr/>
        </p:nvSpPr>
        <p:spPr bwMode="auto">
          <a:xfrm>
            <a:off x="5867400" y="2060575"/>
            <a:ext cx="1079500" cy="396875"/>
          </a:xfrm>
          <a:prstGeom prst="rect">
            <a:avLst/>
          </a:prstGeom>
          <a:noFill/>
          <a:ln w="9525">
            <a:noFill/>
            <a:miter lim="800000"/>
            <a:headEnd/>
            <a:tailEnd/>
          </a:ln>
          <a:effectLst/>
        </p:spPr>
        <p:txBody>
          <a:bodyPr>
            <a:spAutoFit/>
          </a:bodyPr>
          <a:lstStyle/>
          <a:p>
            <a:r>
              <a:rPr lang="es-ES" sz="1000"/>
              <a:t>Low density</a:t>
            </a:r>
          </a:p>
          <a:p>
            <a:r>
              <a:rPr lang="es-ES" sz="1000"/>
              <a:t>residential area</a:t>
            </a:r>
          </a:p>
        </p:txBody>
      </p:sp>
      <p:sp>
        <p:nvSpPr>
          <p:cNvPr id="16394" name="Rectangle 10"/>
          <p:cNvSpPr>
            <a:spLocks noChangeArrowheads="1"/>
          </p:cNvSpPr>
          <p:nvPr/>
        </p:nvSpPr>
        <p:spPr bwMode="auto">
          <a:xfrm>
            <a:off x="6227763" y="2852738"/>
            <a:ext cx="871537" cy="244475"/>
          </a:xfrm>
          <a:prstGeom prst="rect">
            <a:avLst/>
          </a:prstGeom>
          <a:noFill/>
          <a:ln w="9525">
            <a:noFill/>
            <a:miter lim="800000"/>
            <a:headEnd/>
            <a:tailEnd/>
          </a:ln>
          <a:effectLst/>
        </p:spPr>
        <p:txBody>
          <a:bodyPr wrap="none">
            <a:spAutoFit/>
          </a:bodyPr>
          <a:lstStyle/>
          <a:p>
            <a:r>
              <a:rPr lang="es-ES" sz="1000"/>
              <a:t>Local centre</a:t>
            </a:r>
          </a:p>
        </p:txBody>
      </p:sp>
      <p:sp>
        <p:nvSpPr>
          <p:cNvPr id="16395" name="Rectangle 11"/>
          <p:cNvSpPr>
            <a:spLocks noChangeArrowheads="1"/>
          </p:cNvSpPr>
          <p:nvPr/>
        </p:nvSpPr>
        <p:spPr bwMode="auto">
          <a:xfrm>
            <a:off x="7019925" y="2565400"/>
            <a:ext cx="696913" cy="244475"/>
          </a:xfrm>
          <a:prstGeom prst="rect">
            <a:avLst/>
          </a:prstGeom>
          <a:noFill/>
          <a:ln w="9525">
            <a:noFill/>
            <a:miter lim="800000"/>
            <a:headEnd/>
            <a:tailEnd/>
          </a:ln>
          <a:effectLst/>
        </p:spPr>
        <p:txBody>
          <a:bodyPr wrap="none">
            <a:spAutoFit/>
          </a:bodyPr>
          <a:lstStyle/>
          <a:p>
            <a:r>
              <a:rPr lang="es-ES" sz="1000"/>
              <a:t>Industrial</a:t>
            </a:r>
          </a:p>
        </p:txBody>
      </p:sp>
      <p:pic>
        <p:nvPicPr>
          <p:cNvPr id="16396" name="Picture 12"/>
          <p:cNvPicPr>
            <a:picLocks noChangeAspect="1" noChangeArrowheads="1"/>
          </p:cNvPicPr>
          <p:nvPr/>
        </p:nvPicPr>
        <p:blipFill>
          <a:blip r:embed="rId3" cstate="print"/>
          <a:srcRect/>
          <a:stretch>
            <a:fillRect/>
          </a:stretch>
        </p:blipFill>
        <p:spPr bwMode="auto">
          <a:xfrm>
            <a:off x="395288" y="4221163"/>
            <a:ext cx="2592387" cy="2233612"/>
          </a:xfrm>
          <a:prstGeom prst="rect">
            <a:avLst/>
          </a:prstGeom>
          <a:noFill/>
          <a:ln w="9525">
            <a:noFill/>
            <a:miter lim="800000"/>
            <a:headEnd/>
            <a:tailEnd/>
          </a:ln>
          <a:effectLst/>
        </p:spPr>
      </p:pic>
      <p:sp>
        <p:nvSpPr>
          <p:cNvPr id="16397" name="Rectangle 13"/>
          <p:cNvSpPr>
            <a:spLocks noChangeArrowheads="1"/>
          </p:cNvSpPr>
          <p:nvPr/>
        </p:nvSpPr>
        <p:spPr bwMode="auto">
          <a:xfrm>
            <a:off x="395288" y="1992313"/>
            <a:ext cx="3889375" cy="1643062"/>
          </a:xfrm>
          <a:prstGeom prst="rect">
            <a:avLst/>
          </a:prstGeom>
          <a:noFill/>
          <a:ln w="9525">
            <a:noFill/>
            <a:miter lim="800000"/>
            <a:headEnd/>
            <a:tailEnd/>
          </a:ln>
          <a:effectLst/>
        </p:spPr>
        <p:txBody>
          <a:bodyPr anchor="ctr">
            <a:spAutoFit/>
          </a:bodyPr>
          <a:lstStyle/>
          <a:p>
            <a:r>
              <a:rPr lang="en-US" sz="1400">
                <a:solidFill>
                  <a:schemeClr val="bg1"/>
                </a:solidFill>
              </a:rPr>
              <a:t>Nurseries, libraries, community centers, police and fire stations and government offices are best placed at central points in highly visible locations. </a:t>
            </a:r>
          </a:p>
          <a:p>
            <a:endParaRPr lang="en-US" sz="1400">
              <a:solidFill>
                <a:schemeClr val="bg1"/>
              </a:solidFill>
            </a:endParaRPr>
          </a:p>
          <a:p>
            <a:r>
              <a:rPr lang="en-US" sz="1400">
                <a:solidFill>
                  <a:schemeClr val="bg1"/>
                </a:solidFill>
              </a:rPr>
              <a:t>Public squares can be used to emphasize their civic status</a:t>
            </a:r>
            <a:r>
              <a:rPr lang="en-US">
                <a:solidFill>
                  <a:schemeClr val="bg1"/>
                </a:solidFill>
              </a:rPr>
              <a:t>.</a:t>
            </a:r>
          </a:p>
        </p:txBody>
      </p:sp>
      <p:sp>
        <p:nvSpPr>
          <p:cNvPr id="16401" name="WordArt 2"/>
          <p:cNvSpPr>
            <a:spLocks noChangeArrowheads="1" noChangeShapeType="1" noTextEdit="1"/>
          </p:cNvSpPr>
          <p:nvPr/>
        </p:nvSpPr>
        <p:spPr bwMode="auto">
          <a:xfrm>
            <a:off x="5508625" y="3789363"/>
            <a:ext cx="2305050" cy="431800"/>
          </a:xfrm>
          <a:prstGeom prst="rect">
            <a:avLst/>
          </a:prstGeom>
        </p:spPr>
        <p:txBody>
          <a:bodyPr wrap="none" fromWordArt="1">
            <a:prstTxWarp prst="textPlain">
              <a:avLst>
                <a:gd name="adj" fmla="val 50000"/>
              </a:avLst>
            </a:prstTxWarp>
          </a:bodyPr>
          <a:lstStyle/>
          <a:p>
            <a:pPr algn="ctr"/>
            <a:r>
              <a:rPr lang="en-US" sz="2400" kern="10">
                <a:ln w="9525">
                  <a:solidFill>
                    <a:schemeClr val="bg1"/>
                  </a:solidFill>
                  <a:round/>
                  <a:headEnd/>
                  <a:tailEnd/>
                </a:ln>
                <a:solidFill>
                  <a:srgbClr val="800000"/>
                </a:solidFill>
                <a:latin typeface="Comic Sans MS"/>
              </a:rPr>
              <a:t>Character Areas</a:t>
            </a:r>
          </a:p>
        </p:txBody>
      </p:sp>
      <p:pic>
        <p:nvPicPr>
          <p:cNvPr id="16403" name="Picture 19" descr="chinatown"/>
          <p:cNvPicPr>
            <a:picLocks noChangeAspect="1" noChangeArrowheads="1"/>
          </p:cNvPicPr>
          <p:nvPr/>
        </p:nvPicPr>
        <p:blipFill>
          <a:blip r:embed="rId4" cstate="print"/>
          <a:srcRect/>
          <a:stretch>
            <a:fillRect/>
          </a:stretch>
        </p:blipFill>
        <p:spPr bwMode="auto">
          <a:xfrm>
            <a:off x="4716463" y="4365625"/>
            <a:ext cx="3481387" cy="220503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7" name="Picture 9" descr="aah_jrnl_2009_redesign_3"/>
          <p:cNvPicPr>
            <a:picLocks noChangeAspect="1" noChangeArrowheads="1"/>
          </p:cNvPicPr>
          <p:nvPr/>
        </p:nvPicPr>
        <p:blipFill>
          <a:blip r:embed="rId2" cstate="print">
            <a:lum bright="-24000"/>
          </a:blip>
          <a:srcRect/>
          <a:stretch>
            <a:fillRect/>
          </a:stretch>
        </p:blipFill>
        <p:spPr bwMode="auto">
          <a:xfrm>
            <a:off x="179388" y="1196975"/>
            <a:ext cx="4991100" cy="5400675"/>
          </a:xfrm>
          <a:prstGeom prst="rect">
            <a:avLst/>
          </a:prstGeom>
          <a:noFill/>
        </p:spPr>
      </p:pic>
      <p:sp>
        <p:nvSpPr>
          <p:cNvPr id="17409" name="Line 3"/>
          <p:cNvSpPr>
            <a:spLocks noChangeShapeType="1"/>
          </p:cNvSpPr>
          <p:nvPr/>
        </p:nvSpPr>
        <p:spPr bwMode="auto">
          <a:xfrm flipH="1">
            <a:off x="179388" y="836613"/>
            <a:ext cx="8893175" cy="0"/>
          </a:xfrm>
          <a:prstGeom prst="line">
            <a:avLst/>
          </a:prstGeom>
          <a:noFill/>
          <a:ln w="9525">
            <a:solidFill>
              <a:srgbClr val="800000"/>
            </a:solidFill>
            <a:round/>
            <a:headEnd/>
            <a:tailEnd/>
          </a:ln>
        </p:spPr>
        <p:txBody>
          <a:bodyPr/>
          <a:lstStyle/>
          <a:p>
            <a:endParaRPr lang="en-US"/>
          </a:p>
        </p:txBody>
      </p:sp>
      <p:sp>
        <p:nvSpPr>
          <p:cNvPr id="17410" name="Line 4"/>
          <p:cNvSpPr>
            <a:spLocks noChangeShapeType="1"/>
          </p:cNvSpPr>
          <p:nvPr/>
        </p:nvSpPr>
        <p:spPr bwMode="auto">
          <a:xfrm>
            <a:off x="8532813" y="0"/>
            <a:ext cx="0" cy="6858000"/>
          </a:xfrm>
          <a:prstGeom prst="line">
            <a:avLst/>
          </a:prstGeom>
          <a:noFill/>
          <a:ln w="9525">
            <a:solidFill>
              <a:srgbClr val="993300"/>
            </a:solidFill>
            <a:round/>
            <a:headEnd/>
            <a:tailEnd/>
          </a:ln>
        </p:spPr>
        <p:txBody>
          <a:bodyPr/>
          <a:lstStyle/>
          <a:p>
            <a:endParaRPr lang="en-US"/>
          </a:p>
        </p:txBody>
      </p:sp>
      <p:sp>
        <p:nvSpPr>
          <p:cNvPr id="17411" name="WordArt 2"/>
          <p:cNvSpPr>
            <a:spLocks noChangeArrowheads="1" noChangeShapeType="1" noTextEdit="1"/>
          </p:cNvSpPr>
          <p:nvPr/>
        </p:nvSpPr>
        <p:spPr bwMode="auto">
          <a:xfrm>
            <a:off x="4211638" y="115888"/>
            <a:ext cx="4181475" cy="576262"/>
          </a:xfrm>
          <a:prstGeom prst="rect">
            <a:avLst/>
          </a:prstGeom>
        </p:spPr>
        <p:txBody>
          <a:bodyPr wrap="none" fromWordArt="1">
            <a:prstTxWarp prst="textPlain">
              <a:avLst>
                <a:gd name="adj" fmla="val 50000"/>
              </a:avLst>
            </a:prstTxWarp>
          </a:bodyPr>
          <a:lstStyle/>
          <a:p>
            <a:pPr algn="ctr"/>
            <a:r>
              <a:rPr lang="en-US" sz="4000" kern="10">
                <a:ln w="25400">
                  <a:solidFill>
                    <a:schemeClr val="bg1"/>
                  </a:solidFill>
                  <a:round/>
                  <a:headEnd/>
                  <a:tailEnd/>
                </a:ln>
                <a:solidFill>
                  <a:srgbClr val="800000"/>
                </a:solidFill>
                <a:latin typeface="Comic Sans MS"/>
              </a:rPr>
              <a:t>Urban structure</a:t>
            </a:r>
          </a:p>
        </p:txBody>
      </p:sp>
      <p:sp>
        <p:nvSpPr>
          <p:cNvPr id="17413" name="WordArt 2"/>
          <p:cNvSpPr>
            <a:spLocks noChangeArrowheads="1" noChangeShapeType="1" noTextEdit="1"/>
          </p:cNvSpPr>
          <p:nvPr/>
        </p:nvSpPr>
        <p:spPr bwMode="auto">
          <a:xfrm>
            <a:off x="4500563" y="1125538"/>
            <a:ext cx="3816350" cy="576262"/>
          </a:xfrm>
          <a:prstGeom prst="rect">
            <a:avLst/>
          </a:prstGeom>
        </p:spPr>
        <p:txBody>
          <a:bodyPr wrap="none" fromWordArt="1">
            <a:prstTxWarp prst="textPlain">
              <a:avLst>
                <a:gd name="adj" fmla="val 50000"/>
              </a:avLst>
            </a:prstTxWarp>
          </a:bodyPr>
          <a:lstStyle/>
          <a:p>
            <a:pPr algn="ctr"/>
            <a:r>
              <a:rPr lang="en-US" sz="2400" kern="10">
                <a:ln w="12700">
                  <a:solidFill>
                    <a:schemeClr val="bg1"/>
                  </a:solidFill>
                  <a:round/>
                  <a:headEnd/>
                  <a:tailEnd/>
                </a:ln>
                <a:solidFill>
                  <a:srgbClr val="800000"/>
                </a:solidFill>
                <a:latin typeface="Comic Sans MS"/>
              </a:rPr>
              <a:t>Density, facilities and form</a:t>
            </a:r>
          </a:p>
        </p:txBody>
      </p:sp>
      <p:sp>
        <p:nvSpPr>
          <p:cNvPr id="17414" name="Rectangle 6"/>
          <p:cNvSpPr>
            <a:spLocks noChangeArrowheads="1"/>
          </p:cNvSpPr>
          <p:nvPr/>
        </p:nvSpPr>
        <p:spPr bwMode="auto">
          <a:xfrm>
            <a:off x="5435600" y="1989138"/>
            <a:ext cx="2952750" cy="366712"/>
          </a:xfrm>
          <a:prstGeom prst="rect">
            <a:avLst/>
          </a:prstGeom>
          <a:noFill/>
          <a:ln w="9525">
            <a:noFill/>
            <a:miter lim="800000"/>
            <a:headEnd/>
            <a:tailEnd/>
          </a:ln>
          <a:effectLst/>
        </p:spPr>
        <p:txBody>
          <a:bodyPr wrap="none" anchor="ctr">
            <a:spAutoFit/>
          </a:bodyPr>
          <a:lstStyle/>
          <a:p>
            <a:r>
              <a:rPr lang="en-US">
                <a:solidFill>
                  <a:schemeClr val="bg1"/>
                </a:solidFill>
              </a:rPr>
              <a:t>*Density is only a measure</a:t>
            </a:r>
            <a:r>
              <a:rPr lang="es-ES"/>
              <a:t> </a:t>
            </a:r>
          </a:p>
        </p:txBody>
      </p:sp>
      <p:sp>
        <p:nvSpPr>
          <p:cNvPr id="17415" name="Rectangle 7"/>
          <p:cNvSpPr>
            <a:spLocks noChangeArrowheads="1"/>
          </p:cNvSpPr>
          <p:nvPr/>
        </p:nvSpPr>
        <p:spPr bwMode="auto">
          <a:xfrm>
            <a:off x="4572000" y="2714625"/>
            <a:ext cx="3816350" cy="3671888"/>
          </a:xfrm>
          <a:prstGeom prst="rect">
            <a:avLst/>
          </a:prstGeom>
          <a:solidFill>
            <a:srgbClr val="C0C0C0"/>
          </a:solidFill>
          <a:ln w="9525">
            <a:solidFill>
              <a:schemeClr val="tx1"/>
            </a:solidFill>
            <a:miter lim="800000"/>
            <a:headEnd/>
            <a:tailEnd/>
          </a:ln>
          <a:effectLst/>
        </p:spPr>
        <p:txBody>
          <a:bodyPr anchor="ctr">
            <a:spAutoFit/>
          </a:bodyPr>
          <a:lstStyle/>
          <a:p>
            <a:pPr algn="ctr"/>
            <a:endParaRPr lang="en-US" u="sng">
              <a:effectLst>
                <a:outerShdw blurRad="38100" dist="38100" dir="2700000" algn="tl">
                  <a:srgbClr val="FFFFFF"/>
                </a:outerShdw>
              </a:effectLst>
            </a:endParaRPr>
          </a:p>
          <a:p>
            <a:pPr algn="ctr"/>
            <a:r>
              <a:rPr lang="en-US" u="sng">
                <a:effectLst>
                  <a:outerShdw blurRad="38100" dist="38100" dir="2700000" algn="tl">
                    <a:srgbClr val="FFFFFF"/>
                  </a:outerShdw>
                </a:effectLst>
              </a:rPr>
              <a:t>The challenge to the designer is to:</a:t>
            </a:r>
            <a:endParaRPr lang="es-ES" u="sng">
              <a:effectLst>
                <a:outerShdw blurRad="38100" dist="38100" dir="2700000" algn="tl">
                  <a:srgbClr val="FFFFFF"/>
                </a:outerShdw>
              </a:effectLst>
            </a:endParaRPr>
          </a:p>
          <a:p>
            <a:pPr algn="ctr"/>
            <a:endParaRPr lang="en-US" u="sng">
              <a:effectLst>
                <a:outerShdw blurRad="38100" dist="38100" dir="2700000" algn="tl">
                  <a:srgbClr val="FFFFFF"/>
                </a:outerShdw>
              </a:effectLst>
            </a:endParaRPr>
          </a:p>
          <a:p>
            <a:pPr algn="ctr"/>
            <a:r>
              <a:rPr lang="en-US"/>
              <a:t>• Ensure buildings, streets and places are of a human scale;</a:t>
            </a:r>
            <a:endParaRPr lang="es-ES"/>
          </a:p>
          <a:p>
            <a:pPr algn="ctr"/>
            <a:endParaRPr lang="en-US"/>
          </a:p>
          <a:p>
            <a:pPr algn="ctr"/>
            <a:r>
              <a:rPr lang="en-US"/>
              <a:t>• Moderate the mass of a building or group of buildings so that it steps up or down to its neighbours;</a:t>
            </a:r>
            <a:endParaRPr lang="es-ES"/>
          </a:p>
          <a:p>
            <a:pPr algn="ctr"/>
            <a:endParaRPr lang="en-US"/>
          </a:p>
          <a:p>
            <a:pPr algn="ctr"/>
            <a:r>
              <a:rPr lang="en-US"/>
              <a:t>• Use high quality landscaping to soften perceptions of a place.</a:t>
            </a:r>
            <a:endParaRPr lang="es-ES"/>
          </a:p>
          <a:p>
            <a:pPr algn="ctr" eaLnBrk="0" hangingPunct="0"/>
            <a:endParaRPr lang="es-E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3"/>
          <p:cNvSpPr>
            <a:spLocks noChangeShapeType="1"/>
          </p:cNvSpPr>
          <p:nvPr/>
        </p:nvSpPr>
        <p:spPr bwMode="auto">
          <a:xfrm flipH="1">
            <a:off x="179388" y="836613"/>
            <a:ext cx="8893175" cy="0"/>
          </a:xfrm>
          <a:prstGeom prst="line">
            <a:avLst/>
          </a:prstGeom>
          <a:noFill/>
          <a:ln w="9525">
            <a:solidFill>
              <a:srgbClr val="800000"/>
            </a:solidFill>
            <a:round/>
            <a:headEnd/>
            <a:tailEnd/>
          </a:ln>
        </p:spPr>
        <p:txBody>
          <a:bodyPr/>
          <a:lstStyle/>
          <a:p>
            <a:endParaRPr lang="en-US"/>
          </a:p>
        </p:txBody>
      </p:sp>
      <p:sp>
        <p:nvSpPr>
          <p:cNvPr id="18434" name="Line 4"/>
          <p:cNvSpPr>
            <a:spLocks noChangeShapeType="1"/>
          </p:cNvSpPr>
          <p:nvPr/>
        </p:nvSpPr>
        <p:spPr bwMode="auto">
          <a:xfrm>
            <a:off x="8532813" y="0"/>
            <a:ext cx="0" cy="6858000"/>
          </a:xfrm>
          <a:prstGeom prst="line">
            <a:avLst/>
          </a:prstGeom>
          <a:noFill/>
          <a:ln w="9525">
            <a:solidFill>
              <a:srgbClr val="993300"/>
            </a:solidFill>
            <a:round/>
            <a:headEnd/>
            <a:tailEnd/>
          </a:ln>
        </p:spPr>
        <p:txBody>
          <a:bodyPr/>
          <a:lstStyle/>
          <a:p>
            <a:endParaRPr lang="en-US"/>
          </a:p>
        </p:txBody>
      </p:sp>
      <p:sp>
        <p:nvSpPr>
          <p:cNvPr id="18435" name="WordArt 2"/>
          <p:cNvSpPr>
            <a:spLocks noChangeArrowheads="1" noChangeShapeType="1" noTextEdit="1"/>
          </p:cNvSpPr>
          <p:nvPr/>
        </p:nvSpPr>
        <p:spPr bwMode="auto">
          <a:xfrm>
            <a:off x="4211638" y="115888"/>
            <a:ext cx="4181475" cy="576262"/>
          </a:xfrm>
          <a:prstGeom prst="rect">
            <a:avLst/>
          </a:prstGeom>
        </p:spPr>
        <p:txBody>
          <a:bodyPr wrap="none" fromWordArt="1">
            <a:prstTxWarp prst="textPlain">
              <a:avLst>
                <a:gd name="adj" fmla="val 50000"/>
              </a:avLst>
            </a:prstTxWarp>
          </a:bodyPr>
          <a:lstStyle/>
          <a:p>
            <a:pPr algn="ctr"/>
            <a:r>
              <a:rPr lang="en-US" sz="4000" kern="10">
                <a:ln w="25400">
                  <a:solidFill>
                    <a:schemeClr val="bg1"/>
                  </a:solidFill>
                  <a:round/>
                  <a:headEnd/>
                  <a:tailEnd/>
                </a:ln>
                <a:solidFill>
                  <a:srgbClr val="800000"/>
                </a:solidFill>
                <a:latin typeface="Comic Sans MS"/>
              </a:rPr>
              <a:t>Urban structure</a:t>
            </a:r>
          </a:p>
        </p:txBody>
      </p:sp>
      <p:sp>
        <p:nvSpPr>
          <p:cNvPr id="18437" name="WordArt 2"/>
          <p:cNvSpPr>
            <a:spLocks noChangeArrowheads="1" noChangeShapeType="1" noTextEdit="1"/>
          </p:cNvSpPr>
          <p:nvPr/>
        </p:nvSpPr>
        <p:spPr bwMode="auto">
          <a:xfrm>
            <a:off x="395288" y="1052513"/>
            <a:ext cx="3816350" cy="576262"/>
          </a:xfrm>
          <a:prstGeom prst="rect">
            <a:avLst/>
          </a:prstGeom>
        </p:spPr>
        <p:txBody>
          <a:bodyPr wrap="none" fromWordArt="1">
            <a:prstTxWarp prst="textPlain">
              <a:avLst>
                <a:gd name="adj" fmla="val 50000"/>
              </a:avLst>
            </a:prstTxWarp>
          </a:bodyPr>
          <a:lstStyle/>
          <a:p>
            <a:pPr algn="ctr"/>
            <a:r>
              <a:rPr lang="en-US" sz="2400" kern="10">
                <a:ln w="12700">
                  <a:solidFill>
                    <a:schemeClr val="bg1"/>
                  </a:solidFill>
                  <a:round/>
                  <a:headEnd/>
                  <a:tailEnd/>
                </a:ln>
                <a:solidFill>
                  <a:srgbClr val="800000"/>
                </a:solidFill>
                <a:latin typeface="Comic Sans MS"/>
              </a:rPr>
              <a:t>The intensity pyramid</a:t>
            </a:r>
          </a:p>
        </p:txBody>
      </p:sp>
      <p:pic>
        <p:nvPicPr>
          <p:cNvPr id="18438" name="Picture 6"/>
          <p:cNvPicPr>
            <a:picLocks noChangeAspect="1" noChangeArrowheads="1"/>
          </p:cNvPicPr>
          <p:nvPr/>
        </p:nvPicPr>
        <p:blipFill>
          <a:blip r:embed="rId2" cstate="print"/>
          <a:srcRect/>
          <a:stretch>
            <a:fillRect/>
          </a:stretch>
        </p:blipFill>
        <p:spPr bwMode="auto">
          <a:xfrm>
            <a:off x="395288" y="1773238"/>
            <a:ext cx="2808287" cy="2311400"/>
          </a:xfrm>
          <a:prstGeom prst="rect">
            <a:avLst/>
          </a:prstGeom>
          <a:noFill/>
          <a:ln w="9525">
            <a:noFill/>
            <a:miter lim="800000"/>
            <a:headEnd/>
            <a:tailEnd/>
          </a:ln>
          <a:effectLst/>
        </p:spPr>
      </p:pic>
      <p:sp>
        <p:nvSpPr>
          <p:cNvPr id="18439" name="WordArt 2"/>
          <p:cNvSpPr>
            <a:spLocks noChangeArrowheads="1" noChangeShapeType="1" noTextEdit="1"/>
          </p:cNvSpPr>
          <p:nvPr/>
        </p:nvSpPr>
        <p:spPr bwMode="auto">
          <a:xfrm>
            <a:off x="3995738" y="3573463"/>
            <a:ext cx="3816350" cy="576262"/>
          </a:xfrm>
          <a:prstGeom prst="rect">
            <a:avLst/>
          </a:prstGeom>
        </p:spPr>
        <p:txBody>
          <a:bodyPr wrap="none" fromWordArt="1">
            <a:prstTxWarp prst="textPlain">
              <a:avLst>
                <a:gd name="adj" fmla="val 50000"/>
              </a:avLst>
            </a:prstTxWarp>
          </a:bodyPr>
          <a:lstStyle/>
          <a:p>
            <a:pPr algn="ctr"/>
            <a:r>
              <a:rPr lang="en-US" sz="2400" kern="10">
                <a:ln w="12700">
                  <a:solidFill>
                    <a:schemeClr val="bg1"/>
                  </a:solidFill>
                  <a:round/>
                  <a:headEnd/>
                  <a:tailEnd/>
                </a:ln>
                <a:solidFill>
                  <a:srgbClr val="800000"/>
                </a:solidFill>
                <a:latin typeface="Comic Sans MS"/>
              </a:rPr>
              <a:t>Density and interior space</a:t>
            </a:r>
          </a:p>
        </p:txBody>
      </p:sp>
      <p:sp>
        <p:nvSpPr>
          <p:cNvPr id="18440" name="Rectangle 8"/>
          <p:cNvSpPr>
            <a:spLocks noChangeArrowheads="1"/>
          </p:cNvSpPr>
          <p:nvPr/>
        </p:nvSpPr>
        <p:spPr bwMode="auto">
          <a:xfrm>
            <a:off x="3708400" y="1773238"/>
            <a:ext cx="4464050" cy="1465262"/>
          </a:xfrm>
          <a:prstGeom prst="rect">
            <a:avLst/>
          </a:prstGeom>
          <a:noFill/>
          <a:ln w="9525">
            <a:noFill/>
            <a:miter lim="800000"/>
            <a:headEnd/>
            <a:tailEnd/>
          </a:ln>
          <a:effectLst/>
        </p:spPr>
        <p:txBody>
          <a:bodyPr anchor="ctr">
            <a:spAutoFit/>
          </a:bodyPr>
          <a:lstStyle/>
          <a:p>
            <a:r>
              <a:rPr lang="en-US">
                <a:solidFill>
                  <a:schemeClr val="bg1"/>
                </a:solidFill>
              </a:rPr>
              <a:t>This requires the positioning of lower density forms at the edges of the project and the higher density forms around and in the local centre, with a gradation of types and sizes in between.</a:t>
            </a:r>
          </a:p>
        </p:txBody>
      </p:sp>
      <p:sp>
        <p:nvSpPr>
          <p:cNvPr id="18441" name="Rectangle 9"/>
          <p:cNvSpPr>
            <a:spLocks noChangeArrowheads="1"/>
          </p:cNvSpPr>
          <p:nvPr/>
        </p:nvSpPr>
        <p:spPr bwMode="auto">
          <a:xfrm>
            <a:off x="900113" y="4437063"/>
            <a:ext cx="7092950" cy="2014537"/>
          </a:xfrm>
          <a:prstGeom prst="rect">
            <a:avLst/>
          </a:prstGeom>
          <a:solidFill>
            <a:schemeClr val="bg1"/>
          </a:solidFill>
          <a:ln w="9525">
            <a:noFill/>
            <a:miter lim="800000"/>
            <a:headEnd/>
            <a:tailEnd/>
          </a:ln>
          <a:effectLst/>
        </p:spPr>
        <p:txBody>
          <a:bodyPr anchor="ctr">
            <a:spAutoFit/>
          </a:bodyPr>
          <a:lstStyle/>
          <a:p>
            <a:pPr algn="ctr"/>
            <a:r>
              <a:rPr lang="en-US" b="1"/>
              <a:t>solar design</a:t>
            </a:r>
            <a:endParaRPr lang="es-ES"/>
          </a:p>
          <a:p>
            <a:pPr algn="ctr"/>
            <a:r>
              <a:rPr lang="en-US" b="1"/>
              <a:t>Turn towards the sun: </a:t>
            </a:r>
            <a:r>
              <a:rPr lang="en-US"/>
              <a:t>There are four main ways of using the sun in buildings: daylight; passive</a:t>
            </a:r>
            <a:r>
              <a:rPr lang="en-US" b="1"/>
              <a:t> </a:t>
            </a:r>
            <a:r>
              <a:rPr lang="en-US"/>
              <a:t>solar gain; photovoltaic (PV) modules; and active solar panels.</a:t>
            </a:r>
            <a:endParaRPr lang="es-ES"/>
          </a:p>
          <a:p>
            <a:pPr algn="ctr"/>
            <a:r>
              <a:rPr lang="en-US"/>
              <a:t>The key to optimizing the solar potential of the site is to orientate buildings broadly to the south. This tends to result in an East -West street pattern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Line 3"/>
          <p:cNvSpPr>
            <a:spLocks noChangeShapeType="1"/>
          </p:cNvSpPr>
          <p:nvPr/>
        </p:nvSpPr>
        <p:spPr bwMode="auto">
          <a:xfrm flipH="1">
            <a:off x="179388" y="836613"/>
            <a:ext cx="8893175" cy="0"/>
          </a:xfrm>
          <a:prstGeom prst="line">
            <a:avLst/>
          </a:prstGeom>
          <a:noFill/>
          <a:ln w="9525">
            <a:solidFill>
              <a:srgbClr val="800000"/>
            </a:solidFill>
            <a:round/>
            <a:headEnd/>
            <a:tailEnd/>
          </a:ln>
        </p:spPr>
        <p:txBody>
          <a:bodyPr/>
          <a:lstStyle/>
          <a:p>
            <a:endParaRPr lang="en-US"/>
          </a:p>
        </p:txBody>
      </p:sp>
      <p:sp>
        <p:nvSpPr>
          <p:cNvPr id="19458" name="Line 4"/>
          <p:cNvSpPr>
            <a:spLocks noChangeShapeType="1"/>
          </p:cNvSpPr>
          <p:nvPr/>
        </p:nvSpPr>
        <p:spPr bwMode="auto">
          <a:xfrm>
            <a:off x="8532813" y="0"/>
            <a:ext cx="0" cy="6858000"/>
          </a:xfrm>
          <a:prstGeom prst="line">
            <a:avLst/>
          </a:prstGeom>
          <a:noFill/>
          <a:ln w="9525">
            <a:solidFill>
              <a:srgbClr val="993300"/>
            </a:solidFill>
            <a:round/>
            <a:headEnd/>
            <a:tailEnd/>
          </a:ln>
        </p:spPr>
        <p:txBody>
          <a:bodyPr/>
          <a:lstStyle/>
          <a:p>
            <a:endParaRPr lang="en-US"/>
          </a:p>
        </p:txBody>
      </p:sp>
      <p:sp>
        <p:nvSpPr>
          <p:cNvPr id="19459" name="WordArt 2"/>
          <p:cNvSpPr>
            <a:spLocks noChangeArrowheads="1" noChangeShapeType="1" noTextEdit="1"/>
          </p:cNvSpPr>
          <p:nvPr/>
        </p:nvSpPr>
        <p:spPr bwMode="auto">
          <a:xfrm>
            <a:off x="4211638" y="115888"/>
            <a:ext cx="4181475" cy="576262"/>
          </a:xfrm>
          <a:prstGeom prst="rect">
            <a:avLst/>
          </a:prstGeom>
        </p:spPr>
        <p:txBody>
          <a:bodyPr wrap="none" fromWordArt="1">
            <a:prstTxWarp prst="textPlain">
              <a:avLst>
                <a:gd name="adj" fmla="val 50000"/>
              </a:avLst>
            </a:prstTxWarp>
          </a:bodyPr>
          <a:lstStyle/>
          <a:p>
            <a:pPr algn="ctr"/>
            <a:r>
              <a:rPr lang="en-US" sz="4000" kern="10">
                <a:ln w="25400">
                  <a:solidFill>
                    <a:schemeClr val="bg1"/>
                  </a:solidFill>
                  <a:round/>
                  <a:headEnd/>
                  <a:tailEnd/>
                </a:ln>
                <a:solidFill>
                  <a:srgbClr val="800000"/>
                </a:solidFill>
                <a:latin typeface="Comic Sans MS"/>
              </a:rPr>
              <a:t>Urban structure</a:t>
            </a:r>
          </a:p>
        </p:txBody>
      </p:sp>
      <p:sp>
        <p:nvSpPr>
          <p:cNvPr id="19462" name="Rectangle 6"/>
          <p:cNvSpPr>
            <a:spLocks noChangeArrowheads="1"/>
          </p:cNvSpPr>
          <p:nvPr/>
        </p:nvSpPr>
        <p:spPr bwMode="auto">
          <a:xfrm>
            <a:off x="395288" y="1844675"/>
            <a:ext cx="7488237" cy="1739900"/>
          </a:xfrm>
          <a:prstGeom prst="rect">
            <a:avLst/>
          </a:prstGeom>
          <a:solidFill>
            <a:schemeClr val="bg1"/>
          </a:solidFill>
          <a:ln w="9525">
            <a:noFill/>
            <a:miter lim="800000"/>
            <a:headEnd/>
            <a:tailEnd/>
          </a:ln>
          <a:effectLst/>
        </p:spPr>
        <p:txBody>
          <a:bodyPr anchor="ctr">
            <a:spAutoFit/>
          </a:bodyPr>
          <a:lstStyle/>
          <a:p>
            <a:pPr algn="ctr"/>
            <a:r>
              <a:rPr lang="en-US" b="1"/>
              <a:t>Collect, store and recycle rainwater</a:t>
            </a:r>
            <a:endParaRPr lang="es-ES"/>
          </a:p>
          <a:p>
            <a:pPr algn="ctr"/>
            <a:r>
              <a:rPr lang="en-US"/>
              <a:t>Retaining surface water reduces the need for drainage infrastructure and energy for pumping, with their extensive capital and maintenance costs. Streams, rivers, canals, ponds and lakes can be incorporated into surface water retention systems, providing attractive visual landscape features and valuable ecological habitats.</a:t>
            </a:r>
          </a:p>
        </p:txBody>
      </p:sp>
      <p:sp>
        <p:nvSpPr>
          <p:cNvPr id="19463" name="WordArt 2"/>
          <p:cNvSpPr>
            <a:spLocks noChangeArrowheads="1" noChangeShapeType="1" noTextEdit="1"/>
          </p:cNvSpPr>
          <p:nvPr/>
        </p:nvSpPr>
        <p:spPr bwMode="auto">
          <a:xfrm>
            <a:off x="468313" y="1125538"/>
            <a:ext cx="1368425" cy="431800"/>
          </a:xfrm>
          <a:prstGeom prst="rect">
            <a:avLst/>
          </a:prstGeom>
        </p:spPr>
        <p:txBody>
          <a:bodyPr wrap="none" fromWordArt="1">
            <a:prstTxWarp prst="textPlain">
              <a:avLst>
                <a:gd name="adj" fmla="val 50000"/>
              </a:avLst>
            </a:prstTxWarp>
          </a:bodyPr>
          <a:lstStyle/>
          <a:p>
            <a:pPr algn="ctr"/>
            <a:r>
              <a:rPr lang="en-US" sz="1400" kern="10">
                <a:ln w="15875">
                  <a:solidFill>
                    <a:schemeClr val="bg1"/>
                  </a:solidFill>
                  <a:round/>
                  <a:headEnd/>
                  <a:tailEnd/>
                </a:ln>
                <a:solidFill>
                  <a:srgbClr val="800000"/>
                </a:solidFill>
                <a:latin typeface="Comic Sans MS"/>
              </a:rPr>
              <a:t>Water</a:t>
            </a:r>
          </a:p>
        </p:txBody>
      </p:sp>
      <p:sp>
        <p:nvSpPr>
          <p:cNvPr id="19464" name="WordArt 2"/>
          <p:cNvSpPr>
            <a:spLocks noChangeArrowheads="1" noChangeShapeType="1" noTextEdit="1"/>
          </p:cNvSpPr>
          <p:nvPr/>
        </p:nvSpPr>
        <p:spPr bwMode="auto">
          <a:xfrm>
            <a:off x="5076825" y="3860800"/>
            <a:ext cx="2951163" cy="576263"/>
          </a:xfrm>
          <a:prstGeom prst="rect">
            <a:avLst/>
          </a:prstGeom>
        </p:spPr>
        <p:txBody>
          <a:bodyPr wrap="none" fromWordArt="1">
            <a:prstTxWarp prst="textPlain">
              <a:avLst>
                <a:gd name="adj" fmla="val 50000"/>
              </a:avLst>
            </a:prstTxWarp>
          </a:bodyPr>
          <a:lstStyle/>
          <a:p>
            <a:pPr algn="ctr"/>
            <a:r>
              <a:rPr lang="en-US" sz="1400" kern="10">
                <a:ln w="15875">
                  <a:solidFill>
                    <a:schemeClr val="bg1"/>
                  </a:solidFill>
                  <a:round/>
                  <a:headEnd/>
                  <a:tailEnd/>
                </a:ln>
                <a:solidFill>
                  <a:srgbClr val="800000"/>
                </a:solidFill>
                <a:latin typeface="Comic Sans MS"/>
              </a:rPr>
              <a:t>Work with the wind</a:t>
            </a:r>
          </a:p>
        </p:txBody>
      </p:sp>
      <p:sp>
        <p:nvSpPr>
          <p:cNvPr id="19465" name="Rectangle 9"/>
          <p:cNvSpPr>
            <a:spLocks noChangeArrowheads="1"/>
          </p:cNvSpPr>
          <p:nvPr/>
        </p:nvSpPr>
        <p:spPr bwMode="auto">
          <a:xfrm>
            <a:off x="250825" y="4941888"/>
            <a:ext cx="8064500" cy="1465262"/>
          </a:xfrm>
          <a:prstGeom prst="rect">
            <a:avLst/>
          </a:prstGeom>
          <a:solidFill>
            <a:schemeClr val="bg1"/>
          </a:solidFill>
          <a:ln w="9525">
            <a:noFill/>
            <a:miter lim="800000"/>
            <a:headEnd/>
            <a:tailEnd/>
          </a:ln>
          <a:effectLst/>
        </p:spPr>
        <p:txBody>
          <a:bodyPr anchor="ctr">
            <a:spAutoFit/>
          </a:bodyPr>
          <a:lstStyle/>
          <a:p>
            <a:pPr algn="just"/>
            <a:r>
              <a:rPr lang="en-US"/>
              <a:t>Wind is both a friend and foe. In the summer mild breezes ventilate</a:t>
            </a:r>
            <a:endParaRPr lang="es-ES"/>
          </a:p>
          <a:p>
            <a:pPr algn="just"/>
            <a:r>
              <a:rPr lang="en-US"/>
              <a:t>buildings and improve comfort, in the winter winds increase heat loss. Harness the potential of the wind for natural ventilation and as a</a:t>
            </a:r>
            <a:endParaRPr lang="es-ES"/>
          </a:p>
          <a:p>
            <a:pPr algn="just"/>
            <a:r>
              <a:rPr lang="en-US"/>
              <a:t>possible energy source. Design and position buildings to minimize funneling and the creation of uncomfortable microclimates. </a:t>
            </a:r>
            <a:endParaRPr lang="es-E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Line 3"/>
          <p:cNvSpPr>
            <a:spLocks noChangeShapeType="1"/>
          </p:cNvSpPr>
          <p:nvPr/>
        </p:nvSpPr>
        <p:spPr bwMode="auto">
          <a:xfrm flipH="1">
            <a:off x="179388" y="836613"/>
            <a:ext cx="8893175" cy="0"/>
          </a:xfrm>
          <a:prstGeom prst="line">
            <a:avLst/>
          </a:prstGeom>
          <a:noFill/>
          <a:ln w="9525">
            <a:solidFill>
              <a:srgbClr val="800000"/>
            </a:solidFill>
            <a:round/>
            <a:headEnd/>
            <a:tailEnd/>
          </a:ln>
        </p:spPr>
        <p:txBody>
          <a:bodyPr/>
          <a:lstStyle/>
          <a:p>
            <a:endParaRPr lang="en-US"/>
          </a:p>
        </p:txBody>
      </p:sp>
      <p:sp>
        <p:nvSpPr>
          <p:cNvPr id="20483" name="Line 4"/>
          <p:cNvSpPr>
            <a:spLocks noChangeShapeType="1"/>
          </p:cNvSpPr>
          <p:nvPr/>
        </p:nvSpPr>
        <p:spPr bwMode="auto">
          <a:xfrm>
            <a:off x="8532813" y="0"/>
            <a:ext cx="0" cy="6858000"/>
          </a:xfrm>
          <a:prstGeom prst="line">
            <a:avLst/>
          </a:prstGeom>
          <a:noFill/>
          <a:ln w="9525">
            <a:solidFill>
              <a:srgbClr val="993300"/>
            </a:solidFill>
            <a:round/>
            <a:headEnd/>
            <a:tailEnd/>
          </a:ln>
        </p:spPr>
        <p:txBody>
          <a:bodyPr/>
          <a:lstStyle/>
          <a:p>
            <a:endParaRPr lang="en-US"/>
          </a:p>
        </p:txBody>
      </p:sp>
      <p:sp>
        <p:nvSpPr>
          <p:cNvPr id="20484" name="WordArt 2"/>
          <p:cNvSpPr>
            <a:spLocks noChangeArrowheads="1" noChangeShapeType="1" noTextEdit="1"/>
          </p:cNvSpPr>
          <p:nvPr/>
        </p:nvSpPr>
        <p:spPr bwMode="auto">
          <a:xfrm>
            <a:off x="4211638" y="115888"/>
            <a:ext cx="4181475" cy="576262"/>
          </a:xfrm>
          <a:prstGeom prst="rect">
            <a:avLst/>
          </a:prstGeom>
        </p:spPr>
        <p:txBody>
          <a:bodyPr wrap="none" fromWordArt="1">
            <a:prstTxWarp prst="textPlain">
              <a:avLst>
                <a:gd name="adj" fmla="val 50000"/>
              </a:avLst>
            </a:prstTxWarp>
          </a:bodyPr>
          <a:lstStyle/>
          <a:p>
            <a:pPr algn="ctr"/>
            <a:r>
              <a:rPr lang="en-US" sz="4000" kern="10" dirty="0">
                <a:ln w="25400">
                  <a:solidFill>
                    <a:schemeClr val="bg1"/>
                  </a:solidFill>
                  <a:round/>
                  <a:headEnd/>
                  <a:tailEnd/>
                </a:ln>
                <a:solidFill>
                  <a:srgbClr val="800000"/>
                </a:solidFill>
                <a:latin typeface="Comic Sans MS"/>
              </a:rPr>
              <a:t>Urban structure</a:t>
            </a:r>
          </a:p>
        </p:txBody>
      </p:sp>
      <p:sp>
        <p:nvSpPr>
          <p:cNvPr id="20485" name="Rectangle 5"/>
          <p:cNvSpPr>
            <a:spLocks noChangeArrowheads="1"/>
          </p:cNvSpPr>
          <p:nvPr/>
        </p:nvSpPr>
        <p:spPr bwMode="auto">
          <a:xfrm>
            <a:off x="250825" y="1700213"/>
            <a:ext cx="8261350" cy="1465262"/>
          </a:xfrm>
          <a:prstGeom prst="rect">
            <a:avLst/>
          </a:prstGeom>
          <a:noFill/>
          <a:ln w="9525">
            <a:noFill/>
            <a:miter lim="800000"/>
            <a:headEnd/>
            <a:tailEnd/>
          </a:ln>
          <a:effectLst/>
        </p:spPr>
        <p:txBody>
          <a:bodyPr wrap="none" anchor="ctr">
            <a:spAutoFit/>
          </a:bodyPr>
          <a:lstStyle/>
          <a:p>
            <a:pPr algn="ctr"/>
            <a:r>
              <a:rPr lang="en-US" b="1" u="sng" dirty="0">
                <a:solidFill>
                  <a:schemeClr val="bg1"/>
                </a:solidFill>
                <a:effectLst>
                  <a:outerShdw blurRad="38100" dist="38100" dir="2700000" algn="tl">
                    <a:srgbClr val="EEECE1"/>
                  </a:outerShdw>
                </a:effectLst>
              </a:rPr>
              <a:t>Do more with less</a:t>
            </a:r>
            <a:endParaRPr lang="es-ES" u="sng" dirty="0">
              <a:solidFill>
                <a:schemeClr val="bg1"/>
              </a:solidFill>
              <a:effectLst>
                <a:outerShdw blurRad="38100" dist="38100" dir="2700000" algn="tl">
                  <a:srgbClr val="EEECE1"/>
                </a:outerShdw>
              </a:effectLst>
            </a:endParaRPr>
          </a:p>
          <a:p>
            <a:pPr algn="ctr"/>
            <a:r>
              <a:rPr lang="en-US" dirty="0">
                <a:solidFill>
                  <a:schemeClr val="bg1"/>
                </a:solidFill>
              </a:rPr>
              <a:t>How to do more with less is the basic issue. Either through design or by the way</a:t>
            </a:r>
            <a:endParaRPr lang="es-ES" dirty="0">
              <a:solidFill>
                <a:schemeClr val="bg1"/>
              </a:solidFill>
            </a:endParaRPr>
          </a:p>
          <a:p>
            <a:pPr algn="ctr"/>
            <a:r>
              <a:rPr lang="en-US" dirty="0">
                <a:solidFill>
                  <a:schemeClr val="bg1"/>
                </a:solidFill>
              </a:rPr>
              <a:t>we live. Here we’re interested in less land, less energy,</a:t>
            </a:r>
            <a:endParaRPr lang="es-ES" dirty="0">
              <a:solidFill>
                <a:schemeClr val="bg1"/>
              </a:solidFill>
            </a:endParaRPr>
          </a:p>
          <a:p>
            <a:pPr algn="ctr"/>
            <a:r>
              <a:rPr lang="en-US" dirty="0">
                <a:solidFill>
                  <a:schemeClr val="bg1"/>
                </a:solidFill>
              </a:rPr>
              <a:t>less water and fewer materials so that we can minimize demands on the</a:t>
            </a:r>
          </a:p>
          <a:p>
            <a:pPr algn="ctr"/>
            <a:r>
              <a:rPr lang="en-US" dirty="0">
                <a:solidFill>
                  <a:schemeClr val="bg1"/>
                </a:solidFill>
              </a:rPr>
              <a:t>environment. </a:t>
            </a:r>
          </a:p>
        </p:txBody>
      </p:sp>
      <p:sp>
        <p:nvSpPr>
          <p:cNvPr id="20486" name="WordArt 2"/>
          <p:cNvSpPr>
            <a:spLocks noChangeArrowheads="1" noChangeShapeType="1" noTextEdit="1"/>
          </p:cNvSpPr>
          <p:nvPr/>
        </p:nvSpPr>
        <p:spPr bwMode="auto">
          <a:xfrm>
            <a:off x="468313" y="1125538"/>
            <a:ext cx="1368425" cy="431800"/>
          </a:xfrm>
          <a:prstGeom prst="rect">
            <a:avLst/>
          </a:prstGeom>
        </p:spPr>
        <p:txBody>
          <a:bodyPr wrap="none" fromWordArt="1">
            <a:prstTxWarp prst="textPlain">
              <a:avLst>
                <a:gd name="adj" fmla="val 50000"/>
              </a:avLst>
            </a:prstTxWarp>
          </a:bodyPr>
          <a:lstStyle/>
          <a:p>
            <a:pPr algn="ctr"/>
            <a:r>
              <a:rPr lang="en-US" sz="1400" kern="10">
                <a:ln w="15875">
                  <a:solidFill>
                    <a:schemeClr val="bg1"/>
                  </a:solidFill>
                  <a:round/>
                  <a:headEnd/>
                  <a:tailEnd/>
                </a:ln>
                <a:solidFill>
                  <a:srgbClr val="800000"/>
                </a:solidFill>
                <a:latin typeface="Comic Sans MS"/>
              </a:rPr>
              <a:t>Waste</a:t>
            </a:r>
          </a:p>
        </p:txBody>
      </p:sp>
      <p:sp>
        <p:nvSpPr>
          <p:cNvPr id="20487" name="Rectangle 7"/>
          <p:cNvSpPr>
            <a:spLocks noChangeArrowheads="1"/>
          </p:cNvSpPr>
          <p:nvPr/>
        </p:nvSpPr>
        <p:spPr bwMode="auto">
          <a:xfrm>
            <a:off x="107950" y="3284538"/>
            <a:ext cx="8423275" cy="457200"/>
          </a:xfrm>
          <a:prstGeom prst="rect">
            <a:avLst/>
          </a:prstGeom>
          <a:noFill/>
          <a:ln w="9525">
            <a:noFill/>
            <a:miter lim="800000"/>
            <a:headEnd/>
            <a:tailEnd/>
          </a:ln>
          <a:effectLst/>
        </p:spPr>
        <p:txBody>
          <a:bodyPr wrap="none" anchor="ctr">
            <a:spAutoFit/>
          </a:bodyPr>
          <a:lstStyle/>
          <a:p>
            <a:r>
              <a:rPr lang="en-US" sz="2400" u="sng">
                <a:solidFill>
                  <a:schemeClr val="bg1"/>
                </a:solidFill>
                <a:effectLst>
                  <a:outerShdw blurRad="38100" dist="38100" dir="2700000" algn="tl">
                    <a:srgbClr val="EEECE1"/>
                  </a:outerShdw>
                </a:effectLst>
              </a:rPr>
              <a:t>Designs can be made more energy and resource efficient by</a:t>
            </a:r>
            <a:r>
              <a:rPr lang="en-US" sz="2400" u="sng">
                <a:effectLst>
                  <a:outerShdw blurRad="38100" dist="38100" dir="2700000" algn="tl">
                    <a:srgbClr val="FFFFFF"/>
                  </a:outerShdw>
                </a:effectLst>
              </a:rPr>
              <a:t>:</a:t>
            </a:r>
          </a:p>
        </p:txBody>
      </p:sp>
      <p:sp>
        <p:nvSpPr>
          <p:cNvPr id="20488" name="Rectangle 8"/>
          <p:cNvSpPr>
            <a:spLocks noChangeArrowheads="1"/>
          </p:cNvSpPr>
          <p:nvPr/>
        </p:nvSpPr>
        <p:spPr bwMode="auto">
          <a:xfrm>
            <a:off x="395288" y="4011613"/>
            <a:ext cx="6800850" cy="2536825"/>
          </a:xfrm>
          <a:prstGeom prst="rect">
            <a:avLst/>
          </a:prstGeom>
          <a:solidFill>
            <a:schemeClr val="bg1"/>
          </a:solidFill>
          <a:ln w="9525">
            <a:noFill/>
            <a:miter lim="800000"/>
            <a:headEnd/>
            <a:tailEnd/>
          </a:ln>
          <a:effectLst/>
        </p:spPr>
        <p:txBody>
          <a:bodyPr wrap="none" anchor="ctr">
            <a:spAutoFit/>
          </a:bodyPr>
          <a:lstStyle/>
          <a:p>
            <a:pPr algn="just"/>
            <a:r>
              <a:rPr lang="en-US" sz="1600" b="1"/>
              <a:t>1 Landscape – </a:t>
            </a:r>
            <a:r>
              <a:rPr lang="en-US" sz="1600"/>
              <a:t>minimizing the use of water or fertilizer.</a:t>
            </a:r>
            <a:endParaRPr lang="es-ES" sz="1600"/>
          </a:p>
          <a:p>
            <a:pPr algn="just"/>
            <a:r>
              <a:rPr lang="en-US" sz="1600" b="1"/>
              <a:t>2 Infrastructure – </a:t>
            </a:r>
            <a:r>
              <a:rPr lang="en-US" sz="1600"/>
              <a:t>reducing the demand on site lessens the amount of</a:t>
            </a:r>
            <a:r>
              <a:rPr lang="es-ES" sz="1600"/>
              <a:t>  </a:t>
            </a:r>
          </a:p>
          <a:p>
            <a:pPr algn="just"/>
            <a:r>
              <a:rPr lang="en-US" sz="1600"/>
              <a:t>infrastructure needed. Reducing the building energy demands can reduce</a:t>
            </a:r>
            <a:endParaRPr lang="es-ES" sz="1600"/>
          </a:p>
          <a:p>
            <a:pPr algn="just"/>
            <a:r>
              <a:rPr lang="en-US" sz="1600"/>
              <a:t>gas main sizes and using rainwater on site minimizes surface water</a:t>
            </a:r>
            <a:endParaRPr lang="es-ES" sz="1600"/>
          </a:p>
          <a:p>
            <a:pPr algn="just"/>
            <a:r>
              <a:rPr lang="en-US" sz="1600"/>
              <a:t>drainage pipes.</a:t>
            </a:r>
            <a:endParaRPr lang="es-ES" sz="1600"/>
          </a:p>
          <a:p>
            <a:pPr algn="just"/>
            <a:r>
              <a:rPr lang="en-US" sz="1600" b="1"/>
              <a:t>3 The buildings – </a:t>
            </a:r>
            <a:r>
              <a:rPr lang="en-US" sz="1600"/>
              <a:t>minimizing demands on resources in terms of:</a:t>
            </a:r>
            <a:endParaRPr lang="es-ES" sz="1600"/>
          </a:p>
          <a:p>
            <a:pPr algn="just"/>
            <a:r>
              <a:rPr lang="en-US" sz="1600"/>
              <a:t>• space and water heating </a:t>
            </a:r>
          </a:p>
          <a:p>
            <a:pPr algn="just"/>
            <a:r>
              <a:rPr lang="en-US" sz="1600"/>
              <a:t>• electricity / fuel</a:t>
            </a:r>
            <a:endParaRPr lang="es-ES" sz="1600"/>
          </a:p>
          <a:p>
            <a:pPr algn="just"/>
            <a:r>
              <a:rPr lang="en-US" sz="1600"/>
              <a:t>• water</a:t>
            </a:r>
            <a:endParaRPr lang="es-ES" sz="1600"/>
          </a:p>
          <a:p>
            <a:pPr algn="just"/>
            <a:r>
              <a:rPr lang="en-US" sz="1600"/>
              <a:t>• construction materials.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kawapaper.com/d/3890-3/Kawapaper_Landscape_0000009_1280x1024.jpg"/>
          <p:cNvPicPr>
            <a:picLocks noChangeAspect="1" noChangeArrowheads="1"/>
          </p:cNvPicPr>
          <p:nvPr/>
        </p:nvPicPr>
        <p:blipFill>
          <a:blip r:embed="rId3" cstate="print"/>
          <a:srcRect/>
          <a:stretch>
            <a:fillRect/>
          </a:stretch>
        </p:blipFill>
        <p:spPr bwMode="auto">
          <a:xfrm>
            <a:off x="0" y="4000504"/>
            <a:ext cx="3357554" cy="2857496"/>
          </a:xfrm>
          <a:prstGeom prst="rect">
            <a:avLst/>
          </a:prstGeom>
          <a:noFill/>
        </p:spPr>
      </p:pic>
      <p:cxnSp>
        <p:nvCxnSpPr>
          <p:cNvPr id="5" name="4 Conector recto"/>
          <p:cNvCxnSpPr/>
          <p:nvPr/>
        </p:nvCxnSpPr>
        <p:spPr>
          <a:xfrm>
            <a:off x="0" y="1428736"/>
            <a:ext cx="9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rot="5400000">
            <a:off x="5214966" y="3429000"/>
            <a:ext cx="6858000" cy="0"/>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8" name="7 CuadroTexto"/>
          <p:cNvSpPr txBox="1"/>
          <p:nvPr/>
        </p:nvSpPr>
        <p:spPr>
          <a:xfrm>
            <a:off x="5572132" y="357166"/>
            <a:ext cx="2874505" cy="769441"/>
          </a:xfrm>
          <a:prstGeom prst="rect">
            <a:avLst/>
          </a:prstGeom>
          <a:noFill/>
        </p:spPr>
        <p:txBody>
          <a:bodyPr wrap="none" rtlCol="0">
            <a:spAutoFit/>
          </a:bodyPr>
          <a:lstStyle/>
          <a:p>
            <a:r>
              <a:rPr lang="es-VE" sz="4400"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rPr>
              <a:t>Landscape</a:t>
            </a:r>
            <a:endParaRPr lang="es-VE" sz="4400" dirty="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endParaRPr>
          </a:p>
        </p:txBody>
      </p:sp>
      <p:sp>
        <p:nvSpPr>
          <p:cNvPr id="9" name="8 CuadroTexto"/>
          <p:cNvSpPr txBox="1"/>
          <p:nvPr/>
        </p:nvSpPr>
        <p:spPr>
          <a:xfrm>
            <a:off x="214282" y="1714488"/>
            <a:ext cx="8216801" cy="1569660"/>
          </a:xfrm>
          <a:prstGeom prst="rect">
            <a:avLst/>
          </a:prstGeom>
          <a:noFill/>
        </p:spPr>
        <p:txBody>
          <a:bodyPr wrap="none" rtlCol="0">
            <a:spAutoFit/>
          </a:bodyPr>
          <a:lstStyle/>
          <a:p>
            <a:r>
              <a:rPr lang="en-US" sz="1600" dirty="0" smtClean="0">
                <a:solidFill>
                  <a:schemeClr val="bg1"/>
                </a:solidFill>
              </a:rPr>
              <a:t>The landscape takes the  visible features of an area including physical </a:t>
            </a:r>
          </a:p>
          <a:p>
            <a:r>
              <a:rPr lang="en-US" sz="1600" dirty="0" smtClean="0">
                <a:solidFill>
                  <a:schemeClr val="bg1"/>
                </a:solidFill>
              </a:rPr>
              <a:t>elements such as landforms, living elements of flora  and fauna, abstract elements </a:t>
            </a:r>
          </a:p>
          <a:p>
            <a:r>
              <a:rPr lang="en-US" sz="1600" dirty="0" smtClean="0">
                <a:solidFill>
                  <a:schemeClr val="bg1"/>
                </a:solidFill>
              </a:rPr>
              <a:t>like the weather conditions and human activity to build an environment.</a:t>
            </a:r>
          </a:p>
          <a:p>
            <a:r>
              <a:rPr lang="en-US" sz="1600" dirty="0" smtClean="0">
                <a:solidFill>
                  <a:schemeClr val="bg1"/>
                </a:solidFill>
              </a:rPr>
              <a:t>When it comes to spatial organization the landscape is not only necessary to fill in gaps ,</a:t>
            </a:r>
          </a:p>
          <a:p>
            <a:r>
              <a:rPr lang="en-US" sz="1600" dirty="0" smtClean="0">
                <a:solidFill>
                  <a:schemeClr val="bg1"/>
                </a:solidFill>
              </a:rPr>
              <a:t>It is also used to give a sense of life to different areas using parks, plazas or even green </a:t>
            </a:r>
          </a:p>
          <a:p>
            <a:r>
              <a:rPr lang="en-US" sz="1600" dirty="0" smtClean="0">
                <a:solidFill>
                  <a:schemeClr val="bg1"/>
                </a:solidFill>
              </a:rPr>
              <a:t>spots; preventing SLOAPS (space left over after planning).</a:t>
            </a:r>
            <a:endParaRPr lang="en-US" sz="1600" dirty="0" smtClean="0">
              <a:solidFill>
                <a:schemeClr val="bg1"/>
              </a:solidFill>
            </a:endParaRPr>
          </a:p>
        </p:txBody>
      </p:sp>
      <p:cxnSp>
        <p:nvCxnSpPr>
          <p:cNvPr id="12" name="11 Conector recto"/>
          <p:cNvCxnSpPr/>
          <p:nvPr/>
        </p:nvCxnSpPr>
        <p:spPr>
          <a:xfrm>
            <a:off x="0" y="4000504"/>
            <a:ext cx="3357554" cy="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rot="5400000">
            <a:off x="1928806" y="5429252"/>
            <a:ext cx="2857496" cy="0"/>
          </a:xfrm>
          <a:prstGeom prst="line">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rot="5400000">
            <a:off x="-1428748" y="5429252"/>
            <a:ext cx="2857496" cy="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0" y="6858000"/>
            <a:ext cx="3357554" cy="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9" name="18 Rectángulo"/>
          <p:cNvSpPr/>
          <p:nvPr/>
        </p:nvSpPr>
        <p:spPr>
          <a:xfrm>
            <a:off x="3643306" y="4214818"/>
            <a:ext cx="4786346" cy="2428868"/>
          </a:xfrm>
          <a:prstGeom prst="rect">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solidFill>
                <a:schemeClr val="accent2">
                  <a:lumMod val="75000"/>
                </a:schemeClr>
              </a:solidFill>
            </a:endParaRPr>
          </a:p>
          <a:p>
            <a:endParaRPr lang="en-US" dirty="0" smtClean="0">
              <a:solidFill>
                <a:schemeClr val="accent2">
                  <a:lumMod val="75000"/>
                </a:schemeClr>
              </a:solidFill>
            </a:endParaRPr>
          </a:p>
          <a:p>
            <a:endParaRPr lang="en-US" dirty="0" smtClean="0">
              <a:solidFill>
                <a:schemeClr val="accent2">
                  <a:lumMod val="75000"/>
                </a:schemeClr>
              </a:solidFill>
            </a:endParaRPr>
          </a:p>
          <a:p>
            <a:endParaRPr lang="en-US" dirty="0" smtClean="0">
              <a:solidFill>
                <a:schemeClr val="accent2">
                  <a:lumMod val="75000"/>
                </a:schemeClr>
              </a:solidFill>
            </a:endParaRPr>
          </a:p>
          <a:p>
            <a:r>
              <a:rPr lang="en-US" dirty="0" smtClean="0">
                <a:solidFill>
                  <a:schemeClr val="accent2">
                    <a:lumMod val="75000"/>
                  </a:schemeClr>
                </a:solidFill>
              </a:rPr>
              <a:t>There are many ways to utilize the space such as:</a:t>
            </a:r>
          </a:p>
          <a:p>
            <a:pPr>
              <a:buFont typeface="Arial" pitchFamily="34" charset="0"/>
              <a:buChar char="•"/>
            </a:pPr>
            <a:r>
              <a:rPr lang="en-US" dirty="0" smtClean="0">
                <a:solidFill>
                  <a:schemeClr val="accent2">
                    <a:lumMod val="75000"/>
                  </a:schemeClr>
                </a:solidFill>
              </a:rPr>
              <a:t>Greenways.</a:t>
            </a:r>
          </a:p>
          <a:p>
            <a:pPr>
              <a:buFont typeface="Arial" pitchFamily="34" charset="0"/>
              <a:buChar char="•"/>
            </a:pPr>
            <a:r>
              <a:rPr lang="en-US" dirty="0" smtClean="0">
                <a:solidFill>
                  <a:schemeClr val="accent2">
                    <a:lumMod val="75000"/>
                  </a:schemeClr>
                </a:solidFill>
              </a:rPr>
              <a:t> Waterways.</a:t>
            </a:r>
          </a:p>
          <a:p>
            <a:pPr>
              <a:buFont typeface="Arial" pitchFamily="34" charset="0"/>
              <a:buChar char="•"/>
            </a:pPr>
            <a:r>
              <a:rPr lang="en-US" dirty="0" smtClean="0">
                <a:solidFill>
                  <a:schemeClr val="accent2">
                    <a:lumMod val="75000"/>
                  </a:schemeClr>
                </a:solidFill>
              </a:rPr>
              <a:t>Meadows.</a:t>
            </a:r>
          </a:p>
          <a:p>
            <a:pPr>
              <a:buFont typeface="Arial" pitchFamily="34" charset="0"/>
              <a:buChar char="•"/>
            </a:pPr>
            <a:r>
              <a:rPr lang="en-US" dirty="0" smtClean="0">
                <a:solidFill>
                  <a:schemeClr val="accent2">
                    <a:lumMod val="75000"/>
                  </a:schemeClr>
                </a:solidFill>
              </a:rPr>
              <a:t>Plazas.</a:t>
            </a:r>
          </a:p>
          <a:p>
            <a:pPr>
              <a:buFont typeface="Arial" pitchFamily="34" charset="0"/>
              <a:buChar char="•"/>
            </a:pPr>
            <a:r>
              <a:rPr lang="en-US" dirty="0" smtClean="0">
                <a:solidFill>
                  <a:schemeClr val="accent2">
                    <a:lumMod val="75000"/>
                  </a:schemeClr>
                </a:solidFill>
              </a:rPr>
              <a:t>C</a:t>
            </a:r>
            <a:r>
              <a:rPr lang="en-US" dirty="0" smtClean="0">
                <a:solidFill>
                  <a:schemeClr val="accent2">
                    <a:lumMod val="75000"/>
                  </a:schemeClr>
                </a:solidFill>
              </a:rPr>
              <a:t>ommunal gardens.</a:t>
            </a:r>
          </a:p>
          <a:p>
            <a:pPr>
              <a:buFont typeface="Arial" pitchFamily="34" charset="0"/>
              <a:buChar char="•"/>
            </a:pPr>
            <a:r>
              <a:rPr lang="en-US" dirty="0" smtClean="0">
                <a:solidFill>
                  <a:schemeClr val="accent2">
                    <a:lumMod val="75000"/>
                  </a:schemeClr>
                </a:solidFill>
              </a:rPr>
              <a:t>P</a:t>
            </a:r>
            <a:r>
              <a:rPr lang="en-US" dirty="0" smtClean="0">
                <a:solidFill>
                  <a:schemeClr val="accent2">
                    <a:lumMod val="75000"/>
                  </a:schemeClr>
                </a:solidFill>
              </a:rPr>
              <a:t>rivate gardens.</a:t>
            </a:r>
          </a:p>
          <a:p>
            <a:pPr>
              <a:buFont typeface="Arial" pitchFamily="34" charset="0"/>
              <a:buChar char="•"/>
            </a:pPr>
            <a:r>
              <a:rPr lang="en-US" dirty="0" smtClean="0">
                <a:solidFill>
                  <a:schemeClr val="accent2">
                    <a:lumMod val="75000"/>
                  </a:schemeClr>
                </a:solidFill>
              </a:rPr>
              <a:t>Atriums.</a:t>
            </a:r>
          </a:p>
          <a:p>
            <a:r>
              <a:rPr lang="en-US" dirty="0" smtClean="0">
                <a:solidFill>
                  <a:schemeClr val="accent2">
                    <a:lumMod val="75000"/>
                  </a:schemeClr>
                </a:solidFill>
              </a:rPr>
              <a:t>          </a:t>
            </a:r>
          </a:p>
          <a:p>
            <a:endParaRPr lang="en-US" dirty="0" smtClean="0">
              <a:solidFill>
                <a:schemeClr val="accent2">
                  <a:lumMod val="75000"/>
                </a:schemeClr>
              </a:solidFill>
            </a:endParaRPr>
          </a:p>
          <a:p>
            <a:endParaRPr lang="en-US" dirty="0" smtClean="0">
              <a:solidFill>
                <a:schemeClr val="accent2">
                  <a:lumMod val="75000"/>
                </a:schemeClr>
              </a:solidFill>
            </a:endParaRPr>
          </a:p>
          <a:p>
            <a:endParaRPr lang="en-US" dirty="0" smtClean="0">
              <a:solidFill>
                <a:schemeClr val="accent2">
                  <a:lumMod val="75000"/>
                </a:schemeClr>
              </a:solidFill>
            </a:endParaRPr>
          </a:p>
          <a:p>
            <a:endParaRPr lang="en-US" dirty="0"/>
          </a:p>
        </p:txBody>
      </p:sp>
      <p:sp>
        <p:nvSpPr>
          <p:cNvPr id="20" name="19 CuadroTexto"/>
          <p:cNvSpPr txBox="1"/>
          <p:nvPr/>
        </p:nvSpPr>
        <p:spPr>
          <a:xfrm>
            <a:off x="3500430" y="3643314"/>
            <a:ext cx="5032147" cy="461665"/>
          </a:xfrm>
          <a:prstGeom prst="rect">
            <a:avLst/>
          </a:prstGeom>
          <a:noFill/>
        </p:spPr>
        <p:txBody>
          <a:bodyPr wrap="none" rtlCol="0">
            <a:spAutoFit/>
          </a:bodyPr>
          <a:lstStyle/>
          <a:p>
            <a:r>
              <a:rPr lang="es-VE" sz="2400"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rPr>
              <a:t>Open spaces and landscape </a:t>
            </a:r>
            <a:r>
              <a:rPr lang="en-US" sz="2400" dirty="0" smtClean="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rPr>
              <a:t>design</a:t>
            </a:r>
            <a:endParaRPr lang="en-US" sz="2400" dirty="0">
              <a:ln w="18000">
                <a:solidFill>
                  <a:schemeClr val="bg1"/>
                </a:solidFill>
                <a:prstDash val="solid"/>
                <a:miter lim="800000"/>
              </a:ln>
              <a:solidFill>
                <a:schemeClr val="accent2">
                  <a:lumMod val="50000"/>
                </a:schemeClr>
              </a:solidFill>
              <a:effectLst>
                <a:outerShdw blurRad="25500" dist="23000" dir="7020000" algn="tl">
                  <a:srgbClr val="000000">
                    <a:alpha val="50000"/>
                  </a:srgbClr>
                </a:outerShdw>
              </a:effectLst>
              <a:latin typeface="Comic Sans MS" pitchFamily="66" charset="0"/>
            </a:endParaRPr>
          </a:p>
        </p:txBody>
      </p:sp>
      <p:graphicFrame>
        <p:nvGraphicFramePr>
          <p:cNvPr id="2051" name="Object 3"/>
          <p:cNvGraphicFramePr>
            <a:graphicFrameLocks noChangeAspect="1"/>
          </p:cNvGraphicFramePr>
          <p:nvPr/>
        </p:nvGraphicFramePr>
        <p:xfrm>
          <a:off x="214282" y="3429000"/>
          <a:ext cx="1360487" cy="685800"/>
        </p:xfrm>
        <a:graphic>
          <a:graphicData uri="http://schemas.openxmlformats.org/presentationml/2006/ole">
            <p:oleObj spid="_x0000_s2051" name="Package" showAsIcon="1" r:id="rId4" imgW="1360080" imgH="685440" progId="Package">
              <p:embed/>
            </p:oleObj>
          </a:graphicData>
        </a:graphic>
      </p:graphicFrame>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681</TotalTime>
  <Words>832</Words>
  <Application>Microsoft Office PowerPoint</Application>
  <PresentationFormat>Presentación en pantalla (4:3)</PresentationFormat>
  <Paragraphs>126</Paragraphs>
  <Slides>10</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10</vt:i4>
      </vt:variant>
    </vt:vector>
  </HeadingPairs>
  <TitlesOfParts>
    <vt:vector size="12" baseType="lpstr">
      <vt:lpstr>Tema de Office</vt:lpstr>
      <vt:lpstr>Package</vt:lpstr>
      <vt:lpstr>Diapositiva 1</vt:lpstr>
      <vt:lpstr>Diapositiva 2</vt:lpstr>
      <vt:lpstr>Diapositiva 3</vt:lpstr>
      <vt:lpstr>Diapositiva 4</vt:lpstr>
      <vt:lpstr>Diapositiva 5</vt:lpstr>
      <vt:lpstr>Diapositiva 6</vt:lpstr>
      <vt:lpstr>Diapositiva 7</vt:lpstr>
      <vt:lpstr>Diapositiva 8</vt:lpstr>
      <vt:lpstr>Diapositiva 9</vt:lpstr>
      <vt:lpstr>Blocks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Valmore Lugo</dc:creator>
  <cp:lastModifiedBy>Valmore Lugo</cp:lastModifiedBy>
  <cp:revision>43</cp:revision>
  <dcterms:created xsi:type="dcterms:W3CDTF">2010-03-01T23:48:28Z</dcterms:created>
  <dcterms:modified xsi:type="dcterms:W3CDTF">2010-03-02T11:35:38Z</dcterms:modified>
</cp:coreProperties>
</file>